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564" r:id="rId2"/>
    <p:sldId id="673" r:id="rId3"/>
    <p:sldId id="707" r:id="rId4"/>
    <p:sldId id="718" r:id="rId5"/>
    <p:sldId id="765" r:id="rId6"/>
    <p:sldId id="746" r:id="rId7"/>
    <p:sldId id="748" r:id="rId8"/>
    <p:sldId id="744" r:id="rId9"/>
    <p:sldId id="745" r:id="rId10"/>
    <p:sldId id="763" r:id="rId11"/>
    <p:sldId id="764" r:id="rId12"/>
    <p:sldId id="736" r:id="rId13"/>
    <p:sldId id="760" r:id="rId14"/>
    <p:sldId id="761" r:id="rId15"/>
    <p:sldId id="762" r:id="rId16"/>
    <p:sldId id="740" r:id="rId17"/>
    <p:sldId id="715" r:id="rId18"/>
    <p:sldId id="721" r:id="rId19"/>
    <p:sldId id="753" r:id="rId20"/>
    <p:sldId id="759" r:id="rId21"/>
    <p:sldId id="741" r:id="rId22"/>
    <p:sldId id="723" r:id="rId23"/>
  </p:sldIdLst>
  <p:sldSz cx="12192000" cy="6858000"/>
  <p:notesSz cx="6954838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FFDB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92" autoAdjust="0"/>
    <p:restoredTop sz="94061" autoAdjust="0"/>
  </p:normalViewPr>
  <p:slideViewPr>
    <p:cSldViewPr snapToGrid="0">
      <p:cViewPr varScale="1">
        <p:scale>
          <a:sx n="74" d="100"/>
          <a:sy n="74" d="100"/>
        </p:scale>
        <p:origin x="78" y="78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3408"/>
          </a:xfrm>
          <a:prstGeom prst="rect">
            <a:avLst/>
          </a:prstGeom>
        </p:spPr>
        <p:txBody>
          <a:bodyPr vert="horz" lIns="92519" tIns="46259" rIns="92519" bIns="46259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3408"/>
          </a:xfrm>
          <a:prstGeom prst="rect">
            <a:avLst/>
          </a:prstGeom>
        </p:spPr>
        <p:txBody>
          <a:bodyPr vert="horz" lIns="92519" tIns="46259" rIns="92519" bIns="46259" rtlCol="0"/>
          <a:lstStyle>
            <a:lvl1pPr algn="r">
              <a:defRPr sz="1200"/>
            </a:lvl1pPr>
          </a:lstStyle>
          <a:p>
            <a:fld id="{B3E8BB3C-8F95-48FB-8DA5-A34F4332B5CE}" type="datetimeFigureOut">
              <a:rPr lang="en-IN" smtClean="0"/>
              <a:t>22-01-2022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54113"/>
            <a:ext cx="5541962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19" tIns="46259" rIns="92519" bIns="46259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44861"/>
            <a:ext cx="5563870" cy="3636705"/>
          </a:xfrm>
          <a:prstGeom prst="rect">
            <a:avLst/>
          </a:prstGeom>
        </p:spPr>
        <p:txBody>
          <a:bodyPr vert="horz" lIns="92519" tIns="46259" rIns="92519" bIns="462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3763" cy="463407"/>
          </a:xfrm>
          <a:prstGeom prst="rect">
            <a:avLst/>
          </a:prstGeom>
        </p:spPr>
        <p:txBody>
          <a:bodyPr vert="horz" lIns="92519" tIns="46259" rIns="92519" bIns="46259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772669"/>
            <a:ext cx="3013763" cy="463407"/>
          </a:xfrm>
          <a:prstGeom prst="rect">
            <a:avLst/>
          </a:prstGeom>
        </p:spPr>
        <p:txBody>
          <a:bodyPr vert="horz" lIns="92519" tIns="46259" rIns="92519" bIns="46259" rtlCol="0" anchor="b"/>
          <a:lstStyle>
            <a:lvl1pPr algn="r">
              <a:defRPr sz="1200"/>
            </a:lvl1pPr>
          </a:lstStyle>
          <a:p>
            <a:fld id="{8473A6D8-3ECA-4C1B-94B0-4F83B34673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1350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73A6D8-3ECA-4C1B-94B0-4F83B346738F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0967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73A6D8-3ECA-4C1B-94B0-4F83B346738F}" type="slidenum">
              <a:rPr lang="en-IN" smtClean="0"/>
              <a:t>19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236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73A6D8-3ECA-4C1B-94B0-4F83B346738F}" type="slidenum">
              <a:rPr lang="en-IN" smtClean="0"/>
              <a:t>20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2662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73A6D8-3ECA-4C1B-94B0-4F83B346738F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8461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73A6D8-3ECA-4C1B-94B0-4F83B346738F}" type="slidenum">
              <a:rPr lang="en-IN" smtClean="0"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3255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73A6D8-3ECA-4C1B-94B0-4F83B346738F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6058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73A6D8-3ECA-4C1B-94B0-4F83B346738F}" type="slidenum">
              <a:rPr lang="en-IN" smtClean="0"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4104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73A6D8-3ECA-4C1B-94B0-4F83B346738F}" type="slidenum">
              <a:rPr lang="en-IN" smtClean="0"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1718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73A6D8-3ECA-4C1B-94B0-4F83B346738F}" type="slidenum">
              <a:rPr lang="en-IN" smtClean="0"/>
              <a:t>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3648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73A6D8-3ECA-4C1B-94B0-4F83B346738F}" type="slidenum">
              <a:rPr lang="en-IN" smtClean="0"/>
              <a:t>17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8832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73A6D8-3ECA-4C1B-94B0-4F83B346738F}" type="slidenum">
              <a:rPr lang="en-IN" smtClean="0"/>
              <a:t>18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2331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5440" y="3550920"/>
            <a:ext cx="8300720" cy="716280"/>
          </a:xfrm>
          <a:prstGeom prst="rect">
            <a:avLst/>
          </a:prstGeom>
        </p:spPr>
        <p:txBody>
          <a:bodyPr lIns="0" anchor="t" anchorCtr="0">
            <a:normAutofit/>
          </a:bodyPr>
          <a:lstStyle>
            <a:lvl1pPr algn="l">
              <a:defRPr sz="3733" b="1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" y="4211637"/>
            <a:ext cx="8280400" cy="614363"/>
          </a:xfrm>
          <a:prstGeom prst="rect">
            <a:avLst/>
          </a:prstGeom>
        </p:spPr>
        <p:txBody>
          <a:bodyPr lIns="0" anchor="t" anchorCtr="0"/>
          <a:lstStyle>
            <a:lvl1pPr marL="0" indent="0" algn="l">
              <a:buNone/>
              <a:defRPr sz="1867">
                <a:solidFill>
                  <a:schemeClr val="bg1">
                    <a:lumMod val="65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altLang="ja-JP"/>
              <a:t>Click to edit Master subtitle style</a:t>
            </a:r>
            <a:endParaRPr lang="en-US" dirty="0"/>
          </a:p>
        </p:txBody>
      </p:sp>
      <p:pic>
        <p:nvPicPr>
          <p:cNvPr id="14" name="Picture 2" descr="C:\Users\TERA093\OneDrive\デスクトップ\名称未設定-3.wmf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6" y="116461"/>
            <a:ext cx="3843031" cy="292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コネクタ 16"/>
          <p:cNvCxnSpPr/>
          <p:nvPr userDrawn="1"/>
        </p:nvCxnSpPr>
        <p:spPr>
          <a:xfrm>
            <a:off x="365761" y="3352800"/>
            <a:ext cx="846836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\\sirius\integration\progress\m_武蔵精密工業\data_c\210407_高解像度サムネイル\GOFARBEYOND_サムネイル.jp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34125" y="116463"/>
            <a:ext cx="3235956" cy="662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TERA093\OneDrive\デスクトップ\logo.wmf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605" y="6329681"/>
            <a:ext cx="2120435" cy="37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832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4240" y="3086100"/>
            <a:ext cx="8432800" cy="685800"/>
          </a:xfrm>
          <a:prstGeom prst="rect">
            <a:avLst/>
          </a:prstGeom>
        </p:spPr>
        <p:txBody>
          <a:bodyPr lIns="0" anchor="ctr" anchorCtr="0"/>
          <a:lstStyle>
            <a:lvl1pPr>
              <a:defRPr sz="3733" b="1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altLang="ja-JP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336416" y="201084"/>
            <a:ext cx="2743200" cy="365125"/>
          </a:xfrm>
        </p:spPr>
        <p:txBody>
          <a:bodyPr/>
          <a:lstStyle>
            <a:lvl1pPr>
              <a:defRPr sz="933"/>
            </a:lvl1pPr>
          </a:lstStyle>
          <a:p>
            <a:fld id="{A3D2805E-6D50-43BA-8D18-41ECB12575F8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6" name="Picture 2" descr="C:\Users\TERA093\OneDrive\デスクトップ\名称未設定-3.wmf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06" y="116461"/>
            <a:ext cx="2689017" cy="204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TERA093\OneDrive\デスクトップ\logo.wmf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923" y="6437196"/>
            <a:ext cx="1682104" cy="29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コネクタ 13"/>
          <p:cNvCxnSpPr/>
          <p:nvPr userDrawn="1"/>
        </p:nvCxnSpPr>
        <p:spPr>
          <a:xfrm>
            <a:off x="3149600" y="116463"/>
            <a:ext cx="0" cy="66163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501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7" y="132080"/>
            <a:ext cx="9094893" cy="558800"/>
          </a:xfrm>
          <a:prstGeom prst="rect">
            <a:avLst/>
          </a:prstGeom>
        </p:spPr>
        <p:txBody>
          <a:bodyPr anchor="ctr" anchorCtr="0"/>
          <a:lstStyle>
            <a:lvl1pPr>
              <a:defRPr sz="2400" b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9040" y="202779"/>
            <a:ext cx="712269" cy="365125"/>
          </a:xfrm>
        </p:spPr>
        <p:txBody>
          <a:bodyPr/>
          <a:lstStyle>
            <a:lvl1pPr>
              <a:defRPr sz="933">
                <a:solidFill>
                  <a:srgbClr val="FF0000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defRPr>
            </a:lvl1pPr>
          </a:lstStyle>
          <a:p>
            <a:fld id="{A3D2805E-6D50-43BA-8D18-41ECB12575F8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2272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TERA093\OneDrive\デスクトップ\名称未設定-3.wmf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802" y="1657660"/>
            <a:ext cx="4652397" cy="354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831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w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16096" y="2010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defRPr>
            </a:lvl1pPr>
          </a:lstStyle>
          <a:p>
            <a:fld id="{A3D2805E-6D50-43BA-8D18-41ECB12575F8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Picture 2" descr="C:\Users\TERA093\OneDrive\デスクトップ\logo.wmf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96" y="6479720"/>
            <a:ext cx="1682104" cy="29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TERA093\OneDrive\デスクトップ\名称未設定-6.wmf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3" y="116465"/>
            <a:ext cx="11503437" cy="53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TERA093\OneDrive\デスクトップ\名称未設定-3.wmf"/>
          <p:cNvPicPr>
            <a:picLocks noChangeAspect="1" noChangeArrowheads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8746"/>
            <a:ext cx="600891" cy="45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/>
          <p:cNvSpPr txBox="1"/>
          <p:nvPr userDrawn="1"/>
        </p:nvSpPr>
        <p:spPr>
          <a:xfrm>
            <a:off x="1745203" y="6570253"/>
            <a:ext cx="8554720" cy="325120"/>
          </a:xfrm>
          <a:prstGeom prst="rect">
            <a:avLst/>
          </a:prstGeom>
          <a:noFill/>
        </p:spPr>
        <p:txBody>
          <a:bodyPr wrap="none" lIns="72000" tIns="72000" rIns="72000" bIns="72000" rtlCol="0" anchor="ctr" anchorCtr="0">
            <a:noAutofit/>
          </a:bodyPr>
          <a:lstStyle/>
          <a:p>
            <a:pPr marL="0" marR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33" dirty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Ⓒ </a:t>
            </a:r>
            <a:r>
              <a:rPr lang="en-US" altLang="ja-JP" sz="933" dirty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Musashi Seimitsu Industry </a:t>
            </a:r>
            <a:r>
              <a:rPr kumimoji="1" lang="en-US" altLang="ja-JP" sz="933" dirty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6467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jpeg"/><Relationship Id="rId5" Type="http://schemas.openxmlformats.org/officeDocument/2006/relationships/image" Target="../media/image41.emf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5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9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3.xml"/><Relationship Id="rId7" Type="http://schemas.microsoft.com/office/2007/relationships/hdphoto" Target="../media/hdphoto1.wdp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package" Target="../embeddings/Microsoft_Excel_Worksheet.xlsx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3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6972CF2-2EC6-438C-8ED1-11C67CD61631}"/>
              </a:ext>
            </a:extLst>
          </p:cNvPr>
          <p:cNvSpPr txBox="1"/>
          <p:nvPr/>
        </p:nvSpPr>
        <p:spPr>
          <a:xfrm>
            <a:off x="1126808" y="3429000"/>
            <a:ext cx="718679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lang="en-US" sz="2000" b="1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Reamer Operation Missed–K0PG SHAFT COMP CAM </a:t>
            </a:r>
          </a:p>
          <a:p>
            <a:pPr algn="ctr" defTabSz="609585"/>
            <a:endParaRPr lang="en-US" sz="2000" b="1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algn="ctr" defTabSz="609585"/>
            <a:r>
              <a:rPr lang="en-US" sz="2000" b="1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DOWEL COMES OUT WHILE NOISE VEHICLES INSPECTION AT CUSTOMER</a:t>
            </a:r>
          </a:p>
          <a:p>
            <a:pPr algn="ctr" defTabSz="609585"/>
            <a:endParaRPr lang="en-US" sz="2000" b="1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algn="ctr" defTabSz="609585"/>
            <a:r>
              <a:rPr lang="en-US" sz="2000" b="1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MAP-ID BLR</a:t>
            </a:r>
          </a:p>
          <a:p>
            <a:pPr algn="ctr" defTabSz="609585"/>
            <a:r>
              <a:rPr lang="en-US" sz="16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REPORTING DATE: 19</a:t>
            </a:r>
            <a:r>
              <a:rPr lang="en-US" sz="1600" b="1" baseline="300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r>
              <a:rPr lang="en-US" sz="16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Jan-2022</a:t>
            </a:r>
          </a:p>
        </p:txBody>
      </p:sp>
    </p:spTree>
    <p:extLst>
      <p:ext uri="{BB962C8B-B14F-4D97-AF65-F5344CB8AC3E}">
        <p14:creationId xmlns:p14="http://schemas.microsoft.com/office/powerpoint/2010/main" val="3766451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1B40E7-A1C7-4455-9DC1-475DAFA15B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8" t="16899" r="23097" b="5798"/>
          <a:stretch/>
        </p:blipFill>
        <p:spPr>
          <a:xfrm>
            <a:off x="237522" y="693598"/>
            <a:ext cx="8879182" cy="566625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A4094D-DD86-4004-9C0C-5EDD60D1D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D953C8-B164-4747-A600-3C13019B34F8}"/>
              </a:ext>
            </a:extLst>
          </p:cNvPr>
          <p:cNvSpPr/>
          <p:nvPr/>
        </p:nvSpPr>
        <p:spPr>
          <a:xfrm>
            <a:off x="237522" y="128279"/>
            <a:ext cx="9725344" cy="565319"/>
          </a:xfrm>
          <a:prstGeom prst="rect">
            <a:avLst/>
          </a:prstGeom>
        </p:spPr>
        <p:txBody>
          <a:bodyPr anchor="ctr" anchorCtr="0"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kumimoji="1" lang="en-US" altLang="ja-JP" sz="2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rPr>
              <a:t>TPM CHECK SHEET ( Evidence requested  by customer )</a:t>
            </a:r>
            <a:endParaRPr kumimoji="1" lang="ja-JP" altLang="en-US" sz="2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F00AA6-05D8-4804-A69C-D0538DAFFC23}"/>
              </a:ext>
            </a:extLst>
          </p:cNvPr>
          <p:cNvSpPr txBox="1"/>
          <p:nvPr/>
        </p:nvSpPr>
        <p:spPr>
          <a:xfrm>
            <a:off x="638083" y="6458857"/>
            <a:ext cx="9915987" cy="399143"/>
          </a:xfrm>
          <a:prstGeom prst="rect">
            <a:avLst/>
          </a:prstGeom>
          <a:solidFill>
            <a:srgbClr val="FF0000"/>
          </a:solidFill>
        </p:spPr>
        <p:txBody>
          <a:bodyPr wrap="square" lIns="72000" tIns="72000" rIns="72000" bIns="72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Fixture condition Visual inspection check point available in TPM.</a:t>
            </a:r>
            <a:endParaRPr kumimoji="1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361DAC8-BE08-4D63-B2B8-DD01008092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43171" r="18928" b="30785"/>
          <a:stretch/>
        </p:blipFill>
        <p:spPr>
          <a:xfrm>
            <a:off x="1992811" y="3661507"/>
            <a:ext cx="10088498" cy="17852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2832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088F88-533B-439B-B26E-87138F0CF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99" y="693598"/>
            <a:ext cx="9124842" cy="53660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A4094D-DD86-4004-9C0C-5EDD60D1D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D953C8-B164-4747-A600-3C13019B34F8}"/>
              </a:ext>
            </a:extLst>
          </p:cNvPr>
          <p:cNvSpPr/>
          <p:nvPr/>
        </p:nvSpPr>
        <p:spPr>
          <a:xfrm>
            <a:off x="237521" y="128279"/>
            <a:ext cx="10653391" cy="565319"/>
          </a:xfrm>
          <a:prstGeom prst="rect">
            <a:avLst/>
          </a:prstGeom>
        </p:spPr>
        <p:txBody>
          <a:bodyPr anchor="ctr" anchorCtr="0"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kumimoji="1" lang="en-US" altLang="ja-JP" sz="2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rPr>
              <a:t>FIXTURE LIFE CONTROL ( Evidence requested  by customer )</a:t>
            </a:r>
            <a:endParaRPr kumimoji="1" lang="ja-JP" altLang="en-US" sz="2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+mj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72A5B2-DA28-4D69-89BA-CBF19735EA1A}"/>
              </a:ext>
            </a:extLst>
          </p:cNvPr>
          <p:cNvSpPr txBox="1"/>
          <p:nvPr/>
        </p:nvSpPr>
        <p:spPr>
          <a:xfrm>
            <a:off x="638083" y="6292681"/>
            <a:ext cx="9915987" cy="565320"/>
          </a:xfrm>
          <a:prstGeom prst="rect">
            <a:avLst/>
          </a:prstGeom>
          <a:solidFill>
            <a:srgbClr val="FF0000"/>
          </a:solidFill>
        </p:spPr>
        <p:txBody>
          <a:bodyPr wrap="square" lIns="72000" tIns="72000" rIns="72000" bIns="72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8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Macro program is crated for life monitoring.</a:t>
            </a:r>
            <a:endParaRPr kumimoji="1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5ECA38B-3BA2-4AC7-A121-D3E2A109E38A}"/>
              </a:ext>
            </a:extLst>
          </p:cNvPr>
          <p:cNvSpPr/>
          <p:nvPr/>
        </p:nvSpPr>
        <p:spPr>
          <a:xfrm>
            <a:off x="859808" y="2947917"/>
            <a:ext cx="859809" cy="27295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US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3501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9D953-4377-49CE-9EF2-F9C3ED98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ANALYSIS-4M </a:t>
            </a:r>
            <a:r>
              <a:rPr lang="en-US" b="1" dirty="0"/>
              <a:t>OUTFLOW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C99E1A-4F99-4E8F-BC95-690674412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65C5A0C-2873-47EA-B8A9-F4C81CAD6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140845"/>
              </p:ext>
            </p:extLst>
          </p:nvPr>
        </p:nvGraphicFramePr>
        <p:xfrm>
          <a:off x="120539" y="963650"/>
          <a:ext cx="11960770" cy="4957517"/>
        </p:xfrm>
        <a:graphic>
          <a:graphicData uri="http://schemas.openxmlformats.org/drawingml/2006/table">
            <a:tbl>
              <a:tblPr firstRow="1" bandRow="1"/>
              <a:tblGrid>
                <a:gridCol w="1789783">
                  <a:extLst>
                    <a:ext uri="{9D8B030D-6E8A-4147-A177-3AD203B41FA5}">
                      <a16:colId xmlns:a16="http://schemas.microsoft.com/office/drawing/2014/main" val="3708796063"/>
                    </a:ext>
                  </a:extLst>
                </a:gridCol>
                <a:gridCol w="3012426">
                  <a:extLst>
                    <a:ext uri="{9D8B030D-6E8A-4147-A177-3AD203B41FA5}">
                      <a16:colId xmlns:a16="http://schemas.microsoft.com/office/drawing/2014/main" val="4194640280"/>
                    </a:ext>
                  </a:extLst>
                </a:gridCol>
                <a:gridCol w="3433518">
                  <a:extLst>
                    <a:ext uri="{9D8B030D-6E8A-4147-A177-3AD203B41FA5}">
                      <a16:colId xmlns:a16="http://schemas.microsoft.com/office/drawing/2014/main" val="932402767"/>
                    </a:ext>
                  </a:extLst>
                </a:gridCol>
                <a:gridCol w="2364593">
                  <a:extLst>
                    <a:ext uri="{9D8B030D-6E8A-4147-A177-3AD203B41FA5}">
                      <a16:colId xmlns:a16="http://schemas.microsoft.com/office/drawing/2014/main" val="1094271956"/>
                    </a:ext>
                  </a:extLst>
                </a:gridCol>
                <a:gridCol w="1360450">
                  <a:extLst>
                    <a:ext uri="{9D8B030D-6E8A-4147-A177-3AD203B41FA5}">
                      <a16:colId xmlns:a16="http://schemas.microsoft.com/office/drawing/2014/main" val="2684913089"/>
                    </a:ext>
                  </a:extLst>
                </a:gridCol>
              </a:tblGrid>
              <a:tr h="377603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4M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PARAMETERS</a:t>
                      </a:r>
                      <a:r>
                        <a:rPr lang="en-IN" sz="1600" b="1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CHECKING METHOD</a:t>
                      </a:r>
                      <a:r>
                        <a:rPr lang="en-IN" sz="1600" b="1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ACTUAL 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STATUS 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625657"/>
                  </a:ext>
                </a:extLst>
              </a:tr>
              <a:tr h="1125579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 (Man)</a:t>
                      </a:r>
                      <a:endParaRPr lang="en-IN" sz="16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IN" sz="15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Skilled Operator</a:t>
                      </a:r>
                      <a:r>
                        <a:rPr lang="en-IN" sz="15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at critical stations 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IN" sz="15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Skill of inspector at Q check gate </a:t>
                      </a:r>
                      <a:endParaRPr lang="en-IN" sz="15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ctr">
                        <a:buFontTx/>
                        <a:buNone/>
                      </a:pPr>
                      <a:r>
                        <a:rPr lang="en-IN" sz="15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 Attendance records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IN" sz="15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 Manpower fixation sheet 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IN" sz="15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 Skill matrix 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IN" sz="15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 Judgement skills </a:t>
                      </a:r>
                      <a:endParaRPr lang="en-IN" sz="15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No Change</a:t>
                      </a:r>
                      <a:endParaRPr lang="en-IN" sz="15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Meiryo" panose="020B0604030504040204" pitchFamily="34" charset="-128"/>
                          <a:cs typeface="Calibri" panose="020F0502020204030204" pitchFamily="34" charset="0"/>
                        </a:rPr>
                        <a:t>○</a:t>
                      </a:r>
                      <a:endParaRPr lang="en-IN" sz="2400" b="1" i="0" u="none" strike="noStrike" dirty="0">
                        <a:solidFill>
                          <a:srgbClr val="00B05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582874"/>
                  </a:ext>
                </a:extLst>
              </a:tr>
              <a:tr h="1406975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 ( Machine )</a:t>
                      </a:r>
                      <a:endParaRPr lang="en-IN" sz="16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IN" sz="15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Change in Machine 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IN" sz="15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Change in machine program</a:t>
                      </a:r>
                      <a:endParaRPr lang="en-IN" sz="1500" baseline="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IN" sz="15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Major breakdown /maintenance 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en-IN" sz="1500" baseline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Wear parts condition</a:t>
                      </a:r>
                      <a:endParaRPr lang="en-IN" sz="15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5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-Maintenance records </a:t>
                      </a:r>
                    </a:p>
                    <a:p>
                      <a:pPr algn="ctr"/>
                      <a:r>
                        <a:rPr lang="en-IN" sz="15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-All</a:t>
                      </a:r>
                      <a:r>
                        <a:rPr lang="en-IN" sz="15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Poke-yoke implementation &amp; controls of machine </a:t>
                      </a:r>
                    </a:p>
                    <a:p>
                      <a:pPr algn="ctr"/>
                      <a:r>
                        <a:rPr lang="en-IN" sz="15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-Change point control/ Log book</a:t>
                      </a:r>
                      <a:endParaRPr lang="en-IN" sz="15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No Change</a:t>
                      </a:r>
                      <a:endParaRPr lang="en-IN" sz="15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Meiryo" panose="020B0604030504040204" pitchFamily="34" charset="-128"/>
                          <a:cs typeface="Calibri" panose="020F0502020204030204" pitchFamily="34" charset="0"/>
                        </a:rPr>
                        <a:t>○</a:t>
                      </a:r>
                      <a:endParaRPr lang="en-IN" sz="2400" b="0" i="0" u="none" strike="noStrike" dirty="0">
                        <a:solidFill>
                          <a:srgbClr val="FF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9346286"/>
                  </a:ext>
                </a:extLst>
              </a:tr>
              <a:tr h="1276591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 (Method</a:t>
                      </a:r>
                      <a:r>
                        <a:rPr lang="en-IN" sz="16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) </a:t>
                      </a:r>
                      <a:endParaRPr lang="en-IN" sz="16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5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  As per PQCS</a:t>
                      </a:r>
                    </a:p>
                    <a:p>
                      <a:pPr marL="171450" indent="-171450" algn="ctr">
                        <a:buFontTx/>
                        <a:buChar char="-"/>
                      </a:pPr>
                      <a:r>
                        <a:rPr lang="en-IN" sz="15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As per work instruction</a:t>
                      </a:r>
                    </a:p>
                    <a:p>
                      <a:pPr marL="171450" indent="-171450" algn="ctr">
                        <a:buFontTx/>
                        <a:buChar char="-"/>
                      </a:pPr>
                      <a:r>
                        <a:rPr lang="en-IN" sz="15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As per rules</a:t>
                      </a:r>
                      <a:endParaRPr lang="en-IN" sz="15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5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-PQCS revision </a:t>
                      </a:r>
                    </a:p>
                    <a:p>
                      <a:pPr algn="ctr"/>
                      <a:r>
                        <a:rPr lang="en-IN" sz="15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-Work instructions</a:t>
                      </a:r>
                      <a:r>
                        <a:rPr lang="en-IN" sz="15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</a:p>
                    <a:p>
                      <a:pPr algn="ctr"/>
                      <a:r>
                        <a:rPr lang="en-IN" sz="15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-Rule root/procedure Vs Actual (By check sheet/record)</a:t>
                      </a:r>
                      <a:endParaRPr lang="en-IN" sz="15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NG Parts Outflow to Next Process</a:t>
                      </a:r>
                      <a:endParaRPr lang="en-IN" sz="15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dirty="0">
                          <a:solidFill>
                            <a:srgbClr val="FF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x</a:t>
                      </a:r>
                      <a:endParaRPr lang="en-IN" sz="2400" b="0" i="0" u="none" strike="noStrike" dirty="0">
                        <a:solidFill>
                          <a:srgbClr val="FF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342938"/>
                  </a:ext>
                </a:extLst>
              </a:tr>
              <a:tr h="770769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 (Material )</a:t>
                      </a:r>
                      <a:endParaRPr lang="en-IN" sz="16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 algn="ctr">
                        <a:buFontTx/>
                        <a:buChar char="-"/>
                      </a:pPr>
                      <a:r>
                        <a:rPr lang="en-IN" sz="15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As per PQCS</a:t>
                      </a:r>
                    </a:p>
                    <a:p>
                      <a:pPr marL="171450" indent="-171450" algn="ctr">
                        <a:buFontTx/>
                        <a:buChar char="-"/>
                      </a:pPr>
                      <a:r>
                        <a:rPr lang="en-IN" sz="15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Change in Sub supplier</a:t>
                      </a:r>
                      <a:r>
                        <a:rPr lang="en-IN" sz="15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endParaRPr lang="en-IN" sz="15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5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-PQCS</a:t>
                      </a:r>
                    </a:p>
                    <a:p>
                      <a:pPr algn="ctr"/>
                      <a:r>
                        <a:rPr lang="en-IN" sz="15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-Approved</a:t>
                      </a:r>
                      <a:r>
                        <a:rPr lang="en-IN" sz="15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sub supplier list  </a:t>
                      </a:r>
                      <a:endParaRPr lang="en-IN" sz="15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No Change</a:t>
                      </a:r>
                      <a:endParaRPr lang="en-IN" sz="15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Meiryo" panose="020B0604030504040204" pitchFamily="34" charset="-128"/>
                          <a:cs typeface="Calibri" panose="020F0502020204030204" pitchFamily="34" charset="0"/>
                        </a:rPr>
                        <a:t>○</a:t>
                      </a:r>
                      <a:endParaRPr lang="en-IN" sz="2400" b="1" i="0" u="none" strike="noStrike" dirty="0">
                        <a:solidFill>
                          <a:srgbClr val="00B05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0753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DE4923E-FE98-45B8-956B-D858CE7777DF}"/>
              </a:ext>
            </a:extLst>
          </p:cNvPr>
          <p:cNvSpPr txBox="1"/>
          <p:nvPr/>
        </p:nvSpPr>
        <p:spPr>
          <a:xfrm>
            <a:off x="130388" y="644579"/>
            <a:ext cx="5256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457200">
              <a:defRPr sz="160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1pPr>
          </a:lstStyle>
          <a:p>
            <a:r>
              <a:rPr lang="en-US" b="1" dirty="0"/>
              <a:t>CHANGE POINT RECORD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07B088-3ADB-4F1A-A6BA-54742842254A}"/>
              </a:ext>
            </a:extLst>
          </p:cNvPr>
          <p:cNvSpPr txBox="1"/>
          <p:nvPr/>
        </p:nvSpPr>
        <p:spPr>
          <a:xfrm>
            <a:off x="638083" y="6213421"/>
            <a:ext cx="9915987" cy="644579"/>
          </a:xfrm>
          <a:prstGeom prst="rect">
            <a:avLst/>
          </a:prstGeom>
          <a:solidFill>
            <a:srgbClr val="FF0000"/>
          </a:solidFill>
        </p:spPr>
        <p:txBody>
          <a:bodyPr wrap="square" lIns="72000" tIns="72000" rIns="72000" bIns="72000" rtlCol="0" anchor="ctr" anchorCtr="0">
            <a:noAutofit/>
          </a:bodyPr>
          <a:lstStyle/>
          <a:p>
            <a:pPr lvl="0" algn="ctr">
              <a:defRPr/>
            </a:pPr>
            <a:r>
              <a:rPr kumimoji="1" lang="en-US" sz="16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As per The Logbook Record there is a change point in </a:t>
            </a:r>
            <a:r>
              <a:rPr kumimoji="1" lang="en-IN" sz="16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26.11.2021 C-shift M/C got interrupted </a:t>
            </a:r>
            <a:endParaRPr kumimoji="1" lang="en-US" sz="1600" b="1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6627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47645-34AB-474C-A0FD-C3685D9A5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IDENTIFY OUTFLOW  ROOT CAUSE 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FEB3DA-1141-4E71-BB31-0316355C7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63AA150-946B-406E-BDF7-3D25D52D00A5}"/>
              </a:ext>
            </a:extLst>
          </p:cNvPr>
          <p:cNvSpPr/>
          <p:nvPr/>
        </p:nvSpPr>
        <p:spPr bwMode="auto">
          <a:xfrm>
            <a:off x="68033" y="756655"/>
            <a:ext cx="1695656" cy="292964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glow rad="63500">
              <a:srgbClr val="000000">
                <a:satMod val="175000"/>
                <a:alpha val="40000"/>
              </a:srgbClr>
            </a:glow>
          </a:effectLst>
        </p:spPr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IN" sz="1400" kern="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Factor analysis :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99AA7CD3-F344-41AA-B096-199527B70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8099"/>
              </p:ext>
            </p:extLst>
          </p:nvPr>
        </p:nvGraphicFramePr>
        <p:xfrm>
          <a:off x="107949" y="1105771"/>
          <a:ext cx="11973361" cy="2975567"/>
        </p:xfrm>
        <a:graphic>
          <a:graphicData uri="http://schemas.openxmlformats.org/drawingml/2006/table">
            <a:tbl>
              <a:tblPr firstRow="1" bandRow="1"/>
              <a:tblGrid>
                <a:gridCol w="597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1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8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0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6107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Sl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No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513" marR="91513" marT="45540" marB="455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1" lang="en-US" sz="1600" b="1" kern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Possible causes</a:t>
                      </a:r>
                    </a:p>
                  </a:txBody>
                  <a:tcPr marL="91513" marR="91513" marT="45540" marB="455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1" lang="en-US" sz="1600" b="1" kern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Rule </a:t>
                      </a:r>
                    </a:p>
                  </a:txBody>
                  <a:tcPr marL="91513" marR="91513" marT="45540" marB="455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1" lang="en-US" sz="1600" b="1" kern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Actual</a:t>
                      </a:r>
                    </a:p>
                  </a:txBody>
                  <a:tcPr marL="91513" marR="91513" marT="45540" marB="455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1" lang="en-US" sz="1600" b="1" kern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Status</a:t>
                      </a:r>
                    </a:p>
                  </a:txBody>
                  <a:tcPr marL="91513" marR="91513" marT="45540" marB="455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747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</a:t>
                      </a:r>
                    </a:p>
                  </a:txBody>
                  <a:tcPr marL="91513" marR="91513" marT="45540" marB="455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1" lang="en-US" sz="1600" b="0" kern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Load Cell Working Condition</a:t>
                      </a:r>
                    </a:p>
                  </a:txBody>
                  <a:tcPr marL="91513" marR="91513" marT="45540" marB="455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1" lang="en-IN" sz="1600" b="0" kern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No abnormal </a:t>
                      </a:r>
                    </a:p>
                  </a:txBody>
                  <a:tcPr marL="91513" marR="91513" marT="45540" marB="455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1" lang="en-IN" sz="1600" b="0" kern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No abnormal</a:t>
                      </a:r>
                    </a:p>
                  </a:txBody>
                  <a:tcPr marL="91513" marR="91513" marT="45540" marB="455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1" lang="en-US" sz="1600" b="0" kern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O</a:t>
                      </a:r>
                    </a:p>
                  </a:txBody>
                  <a:tcPr marL="91513" marR="91513" marT="45540" marB="455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107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</a:t>
                      </a:r>
                    </a:p>
                  </a:txBody>
                  <a:tcPr marL="91513" marR="91513" marT="45540" marB="455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600" kern="1200" dirty="0">
                          <a:solidFill>
                            <a:schemeClr val="dk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Operator Skill </a:t>
                      </a:r>
                      <a:endParaRPr lang="en-IN" sz="1600" dirty="0"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513" marR="91513" marT="45540" marB="455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1" lang="en-IN" sz="1600" b="0" kern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Skill  level2 (Individual can Operate)</a:t>
                      </a:r>
                    </a:p>
                  </a:txBody>
                  <a:tcPr marL="91513" marR="91513" marT="45540" marB="455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1" lang="en-IN" sz="1600" b="0" kern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Person is Skilled(Level-2)</a:t>
                      </a:r>
                    </a:p>
                  </a:txBody>
                  <a:tcPr marL="91513" marR="91513" marT="45540" marB="455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600" b="0" kern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O</a:t>
                      </a:r>
                    </a:p>
                  </a:txBody>
                  <a:tcPr marL="91513" marR="91513" marT="45540" marB="455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107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3.</a:t>
                      </a:r>
                    </a:p>
                  </a:txBody>
                  <a:tcPr marL="91513" marR="91513" marT="45540" marB="455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Alarm (NG) Parts Handling</a:t>
                      </a:r>
                      <a:endParaRPr lang="en-IN" sz="1600" dirty="0">
                        <a:solidFill>
                          <a:srgbClr val="FF0000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513" marR="91513" marT="45540" marB="455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1" lang="en-US" sz="1600" b="0" kern="120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Followed as per NG part Handling rule with QTAR</a:t>
                      </a:r>
                      <a:endParaRPr kumimoji="1" lang="en-IN" sz="1600" b="0" kern="1200" dirty="0">
                        <a:solidFill>
                          <a:srgbClr val="FF0000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91513" marR="91513" marT="45540" marB="455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600" b="0" kern="120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Followed with QTAR, but couldn’t  capture the Reamer miss part</a:t>
                      </a:r>
                      <a:endParaRPr kumimoji="1" lang="en-IN" sz="1600" b="0" kern="1200" dirty="0">
                        <a:solidFill>
                          <a:srgbClr val="FF0000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91513" marR="91513" marT="45540" marB="455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600" b="0" kern="120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X</a:t>
                      </a:r>
                    </a:p>
                  </a:txBody>
                  <a:tcPr marL="91513" marR="91513" marT="45540" marB="455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2499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1" lang="en-US" sz="1600" b="0" kern="1200" dirty="0">
                          <a:solidFill>
                            <a:schemeClr val="dk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4.</a:t>
                      </a:r>
                    </a:p>
                  </a:txBody>
                  <a:tcPr marL="91513" marR="91513" marT="45540" marB="455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US" sz="1600" kern="1200" dirty="0">
                          <a:solidFill>
                            <a:schemeClr val="dk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Gauge Detection </a:t>
                      </a:r>
                      <a:endParaRPr kumimoji="1" lang="en-IN" sz="1600" kern="1200" dirty="0">
                        <a:solidFill>
                          <a:schemeClr val="dk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91513" marR="91513" marT="45540" marB="455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1" lang="en-IN" sz="1600" b="0" kern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Gauge detect as NG</a:t>
                      </a:r>
                    </a:p>
                  </a:txBody>
                  <a:tcPr marL="91513" marR="91513" marT="45540" marB="455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600" b="0" kern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Gauge detected as NG</a:t>
                      </a:r>
                    </a:p>
                  </a:txBody>
                  <a:tcPr marL="91513" marR="91513" marT="45540" marB="455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600" b="0" kern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O</a:t>
                      </a:r>
                    </a:p>
                  </a:txBody>
                  <a:tcPr marL="91513" marR="91513" marT="45540" marB="4554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6909834-4CA7-4ED1-A1FB-283798E9B012}"/>
              </a:ext>
            </a:extLst>
          </p:cNvPr>
          <p:cNvSpPr/>
          <p:nvPr/>
        </p:nvSpPr>
        <p:spPr bwMode="auto">
          <a:xfrm>
            <a:off x="107949" y="4159103"/>
            <a:ext cx="2362486" cy="243542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>
            <a:glow rad="63500">
              <a:srgbClr val="000000">
                <a:satMod val="175000"/>
                <a:alpha val="40000"/>
              </a:srgbClr>
            </a:glow>
          </a:effectLst>
        </p:spPr>
        <p:txBody>
          <a:bodyPr wrap="none" lIns="90000" tIns="46800" rIns="90000" bIns="468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600" kern="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Outflow Why Why :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8E9419E-BE0D-4D0C-8251-B4DC3AC92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36444"/>
              </p:ext>
            </p:extLst>
          </p:nvPr>
        </p:nvGraphicFramePr>
        <p:xfrm>
          <a:off x="93353" y="4491592"/>
          <a:ext cx="12029529" cy="1780003"/>
        </p:xfrm>
        <a:graphic>
          <a:graphicData uri="http://schemas.openxmlformats.org/drawingml/2006/table">
            <a:tbl>
              <a:tblPr/>
              <a:tblGrid>
                <a:gridCol w="1320608">
                  <a:extLst>
                    <a:ext uri="{9D8B030D-6E8A-4147-A177-3AD203B41FA5}">
                      <a16:colId xmlns:a16="http://schemas.microsoft.com/office/drawing/2014/main" val="1763018627"/>
                    </a:ext>
                  </a:extLst>
                </a:gridCol>
                <a:gridCol w="1878484">
                  <a:extLst>
                    <a:ext uri="{9D8B030D-6E8A-4147-A177-3AD203B41FA5}">
                      <a16:colId xmlns:a16="http://schemas.microsoft.com/office/drawing/2014/main" val="2786290134"/>
                    </a:ext>
                  </a:extLst>
                </a:gridCol>
                <a:gridCol w="2075552">
                  <a:extLst>
                    <a:ext uri="{9D8B030D-6E8A-4147-A177-3AD203B41FA5}">
                      <a16:colId xmlns:a16="http://schemas.microsoft.com/office/drawing/2014/main" val="2157454547"/>
                    </a:ext>
                  </a:extLst>
                </a:gridCol>
                <a:gridCol w="2268628">
                  <a:extLst>
                    <a:ext uri="{9D8B030D-6E8A-4147-A177-3AD203B41FA5}">
                      <a16:colId xmlns:a16="http://schemas.microsoft.com/office/drawing/2014/main" val="3905757663"/>
                    </a:ext>
                  </a:extLst>
                </a:gridCol>
                <a:gridCol w="2098752">
                  <a:extLst>
                    <a:ext uri="{9D8B030D-6E8A-4147-A177-3AD203B41FA5}">
                      <a16:colId xmlns:a16="http://schemas.microsoft.com/office/drawing/2014/main" val="4062998520"/>
                    </a:ext>
                  </a:extLst>
                </a:gridCol>
                <a:gridCol w="2387505">
                  <a:extLst>
                    <a:ext uri="{9D8B030D-6E8A-4147-A177-3AD203B41FA5}">
                      <a16:colId xmlns:a16="http://schemas.microsoft.com/office/drawing/2014/main" val="3998004173"/>
                    </a:ext>
                  </a:extLst>
                </a:gridCol>
              </a:tblGrid>
              <a:tr h="5430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Step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Why1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Why2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Why3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Why4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Why5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511446"/>
                  </a:ext>
                </a:extLst>
              </a:tr>
              <a:tr h="1236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Occurrence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kern="120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Alarm part handling Followed with QTAR, but couldn’t  capture the Reamer miss part</a:t>
                      </a:r>
                      <a:endParaRPr kumimoji="1" lang="en-IN" sz="1400" b="0" kern="1200" dirty="0">
                        <a:solidFill>
                          <a:srgbClr val="FF0000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3333FF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Part found OK as per existing alarm part handling procedure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3333FF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In Alarm part handling, Once finding  OK after Hand press check and Dowel pin height check, part will be passed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Reamer miss possibility not addressed in alarm parts sorting Procedure</a:t>
                      </a:r>
                      <a:endParaRPr lang="en-US" sz="1400" b="0" i="0" u="none" strike="noStrike" dirty="0">
                        <a:solidFill>
                          <a:srgbClr val="3333FF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57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With the Confidence of Existing controls and No past trouble history.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8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0154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FDFB1EEF-3312-4E9D-A186-37686C383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101" y="1144020"/>
            <a:ext cx="7785518" cy="50701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A339A8-978B-4068-9908-FE60E52F6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OUTFLOW MECHANISM</a:t>
            </a:r>
            <a:endParaRPr lang="en-IN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80296-4FEB-4F03-A35C-4E245185F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F774B99-0EFF-43D9-82B0-B4DC77D67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8" y="1173708"/>
            <a:ext cx="4018532" cy="50070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67BECC89-6EBE-4699-838B-333549462525}"/>
              </a:ext>
            </a:extLst>
          </p:cNvPr>
          <p:cNvSpPr txBox="1">
            <a:spLocks/>
          </p:cNvSpPr>
          <p:nvPr/>
        </p:nvSpPr>
        <p:spPr>
          <a:xfrm>
            <a:off x="130387" y="652894"/>
            <a:ext cx="4018532" cy="558800"/>
          </a:xfrm>
          <a:prstGeom prst="rect">
            <a:avLst/>
          </a:prstGeom>
        </p:spPr>
        <p:txBody>
          <a:bodyPr anchor="ctr" anchorCtr="0"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kern="120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+mj-cs"/>
              </a:defRPr>
            </a:lvl1pPr>
          </a:lstStyle>
          <a:p>
            <a:pPr algn="ctr"/>
            <a:r>
              <a:rPr lang="en-US" sz="16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ALARM PARTS HANDLING FLOW</a:t>
            </a:r>
            <a:endParaRPr lang="en-IN" sz="16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56010063-A5BA-446B-88C9-E765DA82423E}"/>
              </a:ext>
            </a:extLst>
          </p:cNvPr>
          <p:cNvSpPr txBox="1">
            <a:spLocks/>
          </p:cNvSpPr>
          <p:nvPr/>
        </p:nvSpPr>
        <p:spPr>
          <a:xfrm>
            <a:off x="5608541" y="598099"/>
            <a:ext cx="5381035" cy="558800"/>
          </a:xfrm>
          <a:prstGeom prst="rect">
            <a:avLst/>
          </a:prstGeom>
        </p:spPr>
        <p:txBody>
          <a:bodyPr anchor="ctr" anchorCtr="0"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kern="120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+mj-cs"/>
              </a:defRPr>
            </a:lvl1pPr>
          </a:lstStyle>
          <a:p>
            <a:pPr algn="ctr"/>
            <a:r>
              <a:rPr lang="en-US" sz="16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OUT FLOW MECHANISM WITH SIMULATION</a:t>
            </a:r>
            <a:endParaRPr lang="en-IN" sz="16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EABE84-DD73-4D06-87F8-230BE9A173F4}"/>
              </a:ext>
            </a:extLst>
          </p:cNvPr>
          <p:cNvSpPr txBox="1"/>
          <p:nvPr/>
        </p:nvSpPr>
        <p:spPr>
          <a:xfrm>
            <a:off x="678305" y="6227096"/>
            <a:ext cx="9860473" cy="607309"/>
          </a:xfrm>
          <a:prstGeom prst="rect">
            <a:avLst/>
          </a:prstGeom>
          <a:solidFill>
            <a:srgbClr val="FF0000"/>
          </a:solidFill>
        </p:spPr>
        <p:txBody>
          <a:bodyPr wrap="square" lIns="72000" tIns="72000" rIns="72000" bIns="72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While Our Inspection of alarm parts Not Consider reamer inside diameter of reamer operation miss parts outflow </a:t>
            </a:r>
            <a:endParaRPr kumimoji="1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059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E3C9ED88-AF42-4A13-A697-113B2B3C937D}"/>
              </a:ext>
            </a:extLst>
          </p:cNvPr>
          <p:cNvSpPr txBox="1"/>
          <p:nvPr/>
        </p:nvSpPr>
        <p:spPr>
          <a:xfrm>
            <a:off x="6032157" y="690880"/>
            <a:ext cx="5982686" cy="51213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endParaRPr kumimoji="1" 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37671F-395B-4176-B5AB-D4E0FC4390D1}"/>
              </a:ext>
            </a:extLst>
          </p:cNvPr>
          <p:cNvSpPr txBox="1"/>
          <p:nvPr/>
        </p:nvSpPr>
        <p:spPr>
          <a:xfrm>
            <a:off x="130387" y="690880"/>
            <a:ext cx="5571943" cy="51213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endParaRPr kumimoji="1" 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EC95FEB-F954-49A2-8128-8ADC7E82F7D3}"/>
              </a:ext>
            </a:extLst>
          </p:cNvPr>
          <p:cNvSpPr/>
          <p:nvPr/>
        </p:nvSpPr>
        <p:spPr>
          <a:xfrm>
            <a:off x="1911927" y="1346658"/>
            <a:ext cx="3017193" cy="3363531"/>
          </a:xfrm>
          <a:custGeom>
            <a:avLst/>
            <a:gdLst>
              <a:gd name="connsiteX0" fmla="*/ 0 w 2992582"/>
              <a:gd name="connsiteY0" fmla="*/ 0 h 3424843"/>
              <a:gd name="connsiteX1" fmla="*/ 2992582 w 2992582"/>
              <a:gd name="connsiteY1" fmla="*/ 0 h 3424843"/>
              <a:gd name="connsiteX2" fmla="*/ 2992582 w 2992582"/>
              <a:gd name="connsiteY2" fmla="*/ 3424843 h 342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2582" h="3424843">
                <a:moveTo>
                  <a:pt x="0" y="0"/>
                </a:moveTo>
                <a:lnTo>
                  <a:pt x="2992582" y="0"/>
                </a:lnTo>
                <a:lnTo>
                  <a:pt x="2992582" y="3424843"/>
                </a:lnTo>
              </a:path>
            </a:pathLst>
          </a:custGeom>
          <a:ln>
            <a:head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1100" b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A339A8-978B-4068-9908-FE60E52F6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OUTFLOW ACTION</a:t>
            </a:r>
            <a:endParaRPr lang="en-IN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80296-4FEB-4F03-A35C-4E245185F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1545C5-58A8-4F46-A863-2F8138CA228D}"/>
              </a:ext>
            </a:extLst>
          </p:cNvPr>
          <p:cNvSpPr/>
          <p:nvPr/>
        </p:nvSpPr>
        <p:spPr>
          <a:xfrm>
            <a:off x="248104" y="1148208"/>
            <a:ext cx="1644196" cy="40183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Load NG alarm</a:t>
            </a:r>
            <a:endParaRPr kumimoji="1" lang="en-IN" sz="1100" b="1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14B6F2E-2FF4-4AB9-8613-86413E61EFCF}"/>
              </a:ext>
            </a:extLst>
          </p:cNvPr>
          <p:cNvSpPr/>
          <p:nvPr/>
        </p:nvSpPr>
        <p:spPr>
          <a:xfrm>
            <a:off x="248104" y="1845692"/>
            <a:ext cx="1644196" cy="40183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Identify the part</a:t>
            </a:r>
            <a:endParaRPr kumimoji="1" lang="en-IN" sz="1100" b="1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7E5FF0-3DFE-4D65-A884-97D2BC4C015A}"/>
              </a:ext>
            </a:extLst>
          </p:cNvPr>
          <p:cNvSpPr/>
          <p:nvPr/>
        </p:nvSpPr>
        <p:spPr>
          <a:xfrm>
            <a:off x="248104" y="2532231"/>
            <a:ext cx="1644196" cy="40444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Raise QTAR</a:t>
            </a:r>
            <a:endParaRPr kumimoji="1" lang="en-IN" sz="1100" b="1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8151337-CC7A-4F2A-9BDE-EB6FC000BCC9}"/>
              </a:ext>
            </a:extLst>
          </p:cNvPr>
          <p:cNvSpPr/>
          <p:nvPr/>
        </p:nvSpPr>
        <p:spPr>
          <a:xfrm>
            <a:off x="248104" y="3237439"/>
            <a:ext cx="1644196" cy="40444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Keep in Alarm part designated bin</a:t>
            </a:r>
            <a:endParaRPr kumimoji="1" lang="en-IN" sz="1100" b="1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0546CF9-B122-48B4-BE87-550FE3552E4A}"/>
              </a:ext>
            </a:extLst>
          </p:cNvPr>
          <p:cNvSpPr/>
          <p:nvPr/>
        </p:nvSpPr>
        <p:spPr>
          <a:xfrm>
            <a:off x="248104" y="3971792"/>
            <a:ext cx="1644196" cy="40444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Verify with Hand Press </a:t>
            </a:r>
            <a:endParaRPr kumimoji="1" lang="en-IN" sz="1100" b="1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026E82-DD19-4371-AB9C-B1D74424EDCF}"/>
              </a:ext>
            </a:extLst>
          </p:cNvPr>
          <p:cNvSpPr/>
          <p:nvPr/>
        </p:nvSpPr>
        <p:spPr>
          <a:xfrm>
            <a:off x="248104" y="4692523"/>
            <a:ext cx="1644196" cy="40444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Verify Dowel height</a:t>
            </a:r>
            <a:endParaRPr kumimoji="1" lang="en-IN" sz="1100" b="1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73B4B9A-B5C7-4FDE-841B-93AE0D4265FB}"/>
              </a:ext>
            </a:extLst>
          </p:cNvPr>
          <p:cNvSpPr/>
          <p:nvPr/>
        </p:nvSpPr>
        <p:spPr>
          <a:xfrm rot="5400000">
            <a:off x="938763" y="1573588"/>
            <a:ext cx="262878" cy="242369"/>
          </a:xfrm>
          <a:prstGeom prst="rightArrow">
            <a:avLst/>
          </a:prstGeom>
          <a:solidFill>
            <a:schemeClr val="bg1"/>
          </a:solidFill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sz="1100" b="1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FCA89C6-D061-4809-8452-C78CCDA0ED94}"/>
              </a:ext>
            </a:extLst>
          </p:cNvPr>
          <p:cNvSpPr/>
          <p:nvPr/>
        </p:nvSpPr>
        <p:spPr>
          <a:xfrm rot="5400000">
            <a:off x="936525" y="2289333"/>
            <a:ext cx="267354" cy="242369"/>
          </a:xfrm>
          <a:prstGeom prst="rightArrow">
            <a:avLst/>
          </a:prstGeom>
          <a:solidFill>
            <a:schemeClr val="bg1"/>
          </a:solidFill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sz="1100" b="1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16205B-88D8-404C-99A5-1822F248F427}"/>
              </a:ext>
            </a:extLst>
          </p:cNvPr>
          <p:cNvSpPr/>
          <p:nvPr/>
        </p:nvSpPr>
        <p:spPr>
          <a:xfrm rot="5400000">
            <a:off x="932009" y="2953613"/>
            <a:ext cx="276386" cy="283543"/>
          </a:xfrm>
          <a:prstGeom prst="rightArrow">
            <a:avLst/>
          </a:prstGeom>
          <a:solidFill>
            <a:schemeClr val="bg1"/>
          </a:solidFill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sz="1100" b="1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E0F8B96-1134-4D90-BA85-91850BAE9038}"/>
              </a:ext>
            </a:extLst>
          </p:cNvPr>
          <p:cNvSpPr/>
          <p:nvPr/>
        </p:nvSpPr>
        <p:spPr>
          <a:xfrm rot="5400000">
            <a:off x="932009" y="3694125"/>
            <a:ext cx="276386" cy="283543"/>
          </a:xfrm>
          <a:prstGeom prst="rightArrow">
            <a:avLst/>
          </a:prstGeom>
          <a:solidFill>
            <a:schemeClr val="bg1"/>
          </a:solidFill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sz="1100" b="1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0BD557B-F17C-4019-8EA3-B9837B182E26}"/>
              </a:ext>
            </a:extLst>
          </p:cNvPr>
          <p:cNvSpPr/>
          <p:nvPr/>
        </p:nvSpPr>
        <p:spPr>
          <a:xfrm rot="5400000">
            <a:off x="932009" y="4390022"/>
            <a:ext cx="276386" cy="283543"/>
          </a:xfrm>
          <a:prstGeom prst="rightArrow">
            <a:avLst/>
          </a:prstGeom>
          <a:solidFill>
            <a:schemeClr val="bg1"/>
          </a:solidFill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sz="1100" b="1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1EB1778-0C11-4EB9-B5C2-A3887D81F73A}"/>
              </a:ext>
            </a:extLst>
          </p:cNvPr>
          <p:cNvSpPr/>
          <p:nvPr/>
        </p:nvSpPr>
        <p:spPr>
          <a:xfrm rot="5400000">
            <a:off x="932009" y="5106327"/>
            <a:ext cx="276386" cy="283543"/>
          </a:xfrm>
          <a:prstGeom prst="rightArrow">
            <a:avLst/>
          </a:prstGeom>
          <a:solidFill>
            <a:schemeClr val="bg1"/>
          </a:solidFill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sz="1100" b="1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0CB9CFF-55B1-41DD-9BB9-D1735AAD4D5C}"/>
              </a:ext>
            </a:extLst>
          </p:cNvPr>
          <p:cNvSpPr/>
          <p:nvPr/>
        </p:nvSpPr>
        <p:spPr>
          <a:xfrm>
            <a:off x="248104" y="5407786"/>
            <a:ext cx="1644196" cy="40444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Pass the part if found OK</a:t>
            </a:r>
            <a:endParaRPr kumimoji="1" lang="en-IN" sz="1100" b="1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FF8DC41-08CA-4CC4-94C3-60B521ADDD65}"/>
              </a:ext>
            </a:extLst>
          </p:cNvPr>
          <p:cNvSpPr/>
          <p:nvPr/>
        </p:nvSpPr>
        <p:spPr>
          <a:xfrm>
            <a:off x="2203904" y="3971791"/>
            <a:ext cx="693964" cy="40444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Loose</a:t>
            </a:r>
            <a:endParaRPr kumimoji="1" lang="en-IN" sz="1100" b="1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2EA6FC8-C4EA-4D3B-A4CE-24DB6827A87A}"/>
              </a:ext>
            </a:extLst>
          </p:cNvPr>
          <p:cNvSpPr/>
          <p:nvPr/>
        </p:nvSpPr>
        <p:spPr>
          <a:xfrm>
            <a:off x="2203904" y="4692523"/>
            <a:ext cx="693964" cy="40444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High</a:t>
            </a:r>
            <a:endParaRPr kumimoji="1" lang="en-IN" sz="1100" b="1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238D6BF-AEE2-4AD4-BDDC-DC3D34F173CF}"/>
              </a:ext>
            </a:extLst>
          </p:cNvPr>
          <p:cNvSpPr/>
          <p:nvPr/>
        </p:nvSpPr>
        <p:spPr>
          <a:xfrm>
            <a:off x="3211286" y="3964892"/>
            <a:ext cx="928914" cy="40444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Reject the Part</a:t>
            </a:r>
            <a:endParaRPr kumimoji="1" lang="en-IN" sz="1100" b="1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DA0AE5E-05EE-4067-9398-C7558081F453}"/>
              </a:ext>
            </a:extLst>
          </p:cNvPr>
          <p:cNvSpPr/>
          <p:nvPr/>
        </p:nvSpPr>
        <p:spPr>
          <a:xfrm>
            <a:off x="3211286" y="4692523"/>
            <a:ext cx="928914" cy="40444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Remove the Dowel pin</a:t>
            </a:r>
            <a:endParaRPr kumimoji="1" lang="en-IN" sz="1100" b="1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4AEB126-765B-4AA7-BC6A-0FCF47CCEA96}"/>
              </a:ext>
            </a:extLst>
          </p:cNvPr>
          <p:cNvSpPr/>
          <p:nvPr/>
        </p:nvSpPr>
        <p:spPr>
          <a:xfrm>
            <a:off x="4470027" y="4692523"/>
            <a:ext cx="975551" cy="40444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Repress</a:t>
            </a:r>
            <a:endParaRPr kumimoji="1" lang="en-IN" sz="1100" b="1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B0DB11D-0A24-465E-A384-BED95E7D2A68}"/>
              </a:ext>
            </a:extLst>
          </p:cNvPr>
          <p:cNvSpPr/>
          <p:nvPr/>
        </p:nvSpPr>
        <p:spPr>
          <a:xfrm>
            <a:off x="2203904" y="1774234"/>
            <a:ext cx="1225096" cy="5588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Reject if Already One time Alarm part</a:t>
            </a:r>
            <a:endParaRPr kumimoji="1" lang="en-IN" sz="1100" b="1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D1F2BF0-18DF-4D4D-9EDD-334451C98494}"/>
              </a:ext>
            </a:extLst>
          </p:cNvPr>
          <p:cNvSpPr/>
          <p:nvPr/>
        </p:nvSpPr>
        <p:spPr>
          <a:xfrm>
            <a:off x="1907868" y="4085790"/>
            <a:ext cx="276386" cy="283543"/>
          </a:xfrm>
          <a:prstGeom prst="rightArrow">
            <a:avLst/>
          </a:prstGeom>
          <a:solidFill>
            <a:schemeClr val="bg1"/>
          </a:solidFill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sz="1100" b="1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B2B6C18-A5BD-402A-AE11-6E38C8010E1A}"/>
              </a:ext>
            </a:extLst>
          </p:cNvPr>
          <p:cNvSpPr/>
          <p:nvPr/>
        </p:nvSpPr>
        <p:spPr>
          <a:xfrm>
            <a:off x="2915250" y="4032239"/>
            <a:ext cx="276386" cy="283543"/>
          </a:xfrm>
          <a:prstGeom prst="rightArrow">
            <a:avLst/>
          </a:prstGeom>
          <a:solidFill>
            <a:schemeClr val="bg1"/>
          </a:solidFill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sz="1100" b="1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520EA8D-1A55-423E-B5FB-931692461EDD}"/>
              </a:ext>
            </a:extLst>
          </p:cNvPr>
          <p:cNvSpPr/>
          <p:nvPr/>
        </p:nvSpPr>
        <p:spPr>
          <a:xfrm>
            <a:off x="1893661" y="4739395"/>
            <a:ext cx="276386" cy="283543"/>
          </a:xfrm>
          <a:prstGeom prst="rightArrow">
            <a:avLst/>
          </a:prstGeom>
          <a:solidFill>
            <a:schemeClr val="bg1"/>
          </a:solidFill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sz="1100" b="1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D411EB9C-C17F-4F7A-A5D0-EF14124AB90A}"/>
              </a:ext>
            </a:extLst>
          </p:cNvPr>
          <p:cNvSpPr/>
          <p:nvPr/>
        </p:nvSpPr>
        <p:spPr>
          <a:xfrm>
            <a:off x="2895600" y="4739395"/>
            <a:ext cx="276386" cy="283543"/>
          </a:xfrm>
          <a:prstGeom prst="rightArrow">
            <a:avLst/>
          </a:prstGeom>
          <a:solidFill>
            <a:schemeClr val="bg1"/>
          </a:solidFill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sz="1100" b="1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5492AB7-3CE7-4F63-BDAF-9E8F8CBCB18C}"/>
              </a:ext>
            </a:extLst>
          </p:cNvPr>
          <p:cNvSpPr/>
          <p:nvPr/>
        </p:nvSpPr>
        <p:spPr>
          <a:xfrm>
            <a:off x="4193641" y="4739395"/>
            <a:ext cx="276386" cy="283543"/>
          </a:xfrm>
          <a:prstGeom prst="rightArrow">
            <a:avLst/>
          </a:prstGeom>
          <a:solidFill>
            <a:schemeClr val="bg1"/>
          </a:solidFill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sz="1100" b="1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1FC4F07-51BA-4764-B86A-378E89A6B71D}"/>
              </a:ext>
            </a:extLst>
          </p:cNvPr>
          <p:cNvSpPr/>
          <p:nvPr/>
        </p:nvSpPr>
        <p:spPr>
          <a:xfrm>
            <a:off x="1888218" y="1917023"/>
            <a:ext cx="276386" cy="283543"/>
          </a:xfrm>
          <a:prstGeom prst="rightArrow">
            <a:avLst/>
          </a:prstGeom>
          <a:solidFill>
            <a:schemeClr val="bg1"/>
          </a:solidFill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sz="1100" b="1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D580EA8F-F71F-45F7-9C78-5DD188D48D5F}"/>
              </a:ext>
            </a:extLst>
          </p:cNvPr>
          <p:cNvSpPr/>
          <p:nvPr/>
        </p:nvSpPr>
        <p:spPr>
          <a:xfrm>
            <a:off x="6885066" y="1148209"/>
            <a:ext cx="1645200" cy="30714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Load NG alarm</a:t>
            </a:r>
            <a:endParaRPr kumimoji="1" lang="en-IN" sz="11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58FF3F2-8AF8-4E25-85DE-589ED348A49E}"/>
              </a:ext>
            </a:extLst>
          </p:cNvPr>
          <p:cNvSpPr/>
          <p:nvPr/>
        </p:nvSpPr>
        <p:spPr>
          <a:xfrm>
            <a:off x="6885066" y="1702993"/>
            <a:ext cx="1645200" cy="30714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Identify the part</a:t>
            </a:r>
            <a:endParaRPr kumimoji="1" lang="en-IN" sz="11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9341F81-3500-47C9-A53C-F29896192ACD}"/>
              </a:ext>
            </a:extLst>
          </p:cNvPr>
          <p:cNvSpPr/>
          <p:nvPr/>
        </p:nvSpPr>
        <p:spPr>
          <a:xfrm>
            <a:off x="6885066" y="2226279"/>
            <a:ext cx="1645200" cy="30913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Raise QTAR</a:t>
            </a:r>
            <a:endParaRPr kumimoji="1" lang="en-IN" sz="11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6F54808-7D76-47C6-8EAA-C330FF694BE8}"/>
              </a:ext>
            </a:extLst>
          </p:cNvPr>
          <p:cNvSpPr/>
          <p:nvPr/>
        </p:nvSpPr>
        <p:spPr>
          <a:xfrm>
            <a:off x="6885066" y="2730139"/>
            <a:ext cx="1645200" cy="30913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Keep in Alarm part designated bin</a:t>
            </a:r>
            <a:endParaRPr kumimoji="1" lang="en-IN" sz="11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7F6EF738-4C49-43FB-B542-B9BDB020B6E2}"/>
              </a:ext>
            </a:extLst>
          </p:cNvPr>
          <p:cNvSpPr/>
          <p:nvPr/>
        </p:nvSpPr>
        <p:spPr>
          <a:xfrm rot="5400000">
            <a:off x="7630850" y="1456433"/>
            <a:ext cx="180000" cy="216000"/>
          </a:xfrm>
          <a:prstGeom prst="rightArrow">
            <a:avLst/>
          </a:prstGeom>
          <a:solidFill>
            <a:schemeClr val="bg1"/>
          </a:solidFill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sz="11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2794146E-967D-4FCB-ACE2-A541BCCBC87D}"/>
              </a:ext>
            </a:extLst>
          </p:cNvPr>
          <p:cNvSpPr/>
          <p:nvPr/>
        </p:nvSpPr>
        <p:spPr>
          <a:xfrm rot="5400000">
            <a:off x="7630850" y="2001840"/>
            <a:ext cx="180000" cy="216000"/>
          </a:xfrm>
          <a:prstGeom prst="rightArrow">
            <a:avLst/>
          </a:prstGeom>
          <a:solidFill>
            <a:schemeClr val="bg1"/>
          </a:solidFill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sz="11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51E8C3B5-B922-48E8-82EE-202C35285CBD}"/>
              </a:ext>
            </a:extLst>
          </p:cNvPr>
          <p:cNvSpPr/>
          <p:nvPr/>
        </p:nvSpPr>
        <p:spPr>
          <a:xfrm rot="5400000">
            <a:off x="7651437" y="2531639"/>
            <a:ext cx="180000" cy="216000"/>
          </a:xfrm>
          <a:prstGeom prst="rightArrow">
            <a:avLst/>
          </a:prstGeom>
          <a:solidFill>
            <a:schemeClr val="bg1"/>
          </a:solidFill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sz="11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4D9415C8-CAF4-443E-88FB-366407DC20A0}"/>
              </a:ext>
            </a:extLst>
          </p:cNvPr>
          <p:cNvSpPr/>
          <p:nvPr/>
        </p:nvSpPr>
        <p:spPr>
          <a:xfrm rot="5400000">
            <a:off x="7651437" y="3028778"/>
            <a:ext cx="180000" cy="216000"/>
          </a:xfrm>
          <a:prstGeom prst="rightArrow">
            <a:avLst/>
          </a:prstGeom>
          <a:solidFill>
            <a:schemeClr val="bg1"/>
          </a:solidFill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sz="11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2EFDAB36-5C93-46FB-91BF-302FDF7B1AC9}"/>
              </a:ext>
            </a:extLst>
          </p:cNvPr>
          <p:cNvSpPr/>
          <p:nvPr/>
        </p:nvSpPr>
        <p:spPr>
          <a:xfrm rot="5400000">
            <a:off x="7651437" y="3485219"/>
            <a:ext cx="180000" cy="216000"/>
          </a:xfrm>
          <a:prstGeom prst="rightArrow">
            <a:avLst/>
          </a:prstGeom>
          <a:solidFill>
            <a:schemeClr val="bg1"/>
          </a:solidFill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sz="11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455DF719-BCA0-4C8E-BE12-475F9D4B23FB}"/>
              </a:ext>
            </a:extLst>
          </p:cNvPr>
          <p:cNvSpPr/>
          <p:nvPr/>
        </p:nvSpPr>
        <p:spPr>
          <a:xfrm rot="5400000">
            <a:off x="7651437" y="4205449"/>
            <a:ext cx="180000" cy="216000"/>
          </a:xfrm>
          <a:prstGeom prst="rightArrow">
            <a:avLst/>
          </a:prstGeom>
          <a:solidFill>
            <a:schemeClr val="bg1"/>
          </a:solidFill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sz="11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5F33C5F-E013-40A0-8CDE-920D57831B6D}"/>
              </a:ext>
            </a:extLst>
          </p:cNvPr>
          <p:cNvSpPr/>
          <p:nvPr/>
        </p:nvSpPr>
        <p:spPr>
          <a:xfrm>
            <a:off x="6885066" y="5167436"/>
            <a:ext cx="1645200" cy="30913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Pass the part if found OK</a:t>
            </a:r>
            <a:endParaRPr kumimoji="1" lang="en-IN" sz="11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4D97306A-D9FC-4C14-B39D-3A9D460E65C5}"/>
              </a:ext>
            </a:extLst>
          </p:cNvPr>
          <p:cNvSpPr/>
          <p:nvPr/>
        </p:nvSpPr>
        <p:spPr>
          <a:xfrm>
            <a:off x="6885066" y="3236837"/>
            <a:ext cx="1645200" cy="30913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Remove the Dowel pin</a:t>
            </a:r>
            <a:endParaRPr kumimoji="1" lang="en-IN" sz="11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4D1E25D-C673-4D5C-B658-BFB06367EB5C}"/>
              </a:ext>
            </a:extLst>
          </p:cNvPr>
          <p:cNvSpPr/>
          <p:nvPr/>
        </p:nvSpPr>
        <p:spPr>
          <a:xfrm>
            <a:off x="8920489" y="4459865"/>
            <a:ext cx="1487037" cy="5588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Reject if Re Alarm</a:t>
            </a:r>
            <a:endParaRPr kumimoji="1" lang="en-IN" sz="11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E9B8350D-AA44-4831-AA0A-495FAD5A52A3}"/>
              </a:ext>
            </a:extLst>
          </p:cNvPr>
          <p:cNvSpPr/>
          <p:nvPr/>
        </p:nvSpPr>
        <p:spPr>
          <a:xfrm>
            <a:off x="8618890" y="4586536"/>
            <a:ext cx="276386" cy="283543"/>
          </a:xfrm>
          <a:prstGeom prst="rightArrow">
            <a:avLst/>
          </a:prstGeom>
          <a:solidFill>
            <a:schemeClr val="bg1"/>
          </a:solidFill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sz="11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5E982B7B-50F4-46CB-A240-5658744272EB}"/>
              </a:ext>
            </a:extLst>
          </p:cNvPr>
          <p:cNvSpPr/>
          <p:nvPr/>
        </p:nvSpPr>
        <p:spPr>
          <a:xfrm>
            <a:off x="6885066" y="3711153"/>
            <a:ext cx="1645200" cy="48365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Verify Reamer Dia and Height</a:t>
            </a:r>
            <a:endParaRPr kumimoji="1" lang="en-IN" sz="11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D85F6CC0-6601-4127-8907-97B3A1464CA0}"/>
              </a:ext>
            </a:extLst>
          </p:cNvPr>
          <p:cNvSpPr/>
          <p:nvPr/>
        </p:nvSpPr>
        <p:spPr>
          <a:xfrm>
            <a:off x="6885066" y="4509542"/>
            <a:ext cx="1645200" cy="36968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Repress</a:t>
            </a:r>
            <a:endParaRPr kumimoji="1" lang="en-IN" sz="11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CCE039EC-2DA8-4D74-8BD6-B0772D2C72B2}"/>
              </a:ext>
            </a:extLst>
          </p:cNvPr>
          <p:cNvSpPr/>
          <p:nvPr/>
        </p:nvSpPr>
        <p:spPr>
          <a:xfrm rot="5400000">
            <a:off x="7651437" y="4864343"/>
            <a:ext cx="180000" cy="216000"/>
          </a:xfrm>
          <a:prstGeom prst="rightArrow">
            <a:avLst/>
          </a:prstGeom>
          <a:solidFill>
            <a:schemeClr val="bg1"/>
          </a:solidFill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sz="11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7BF02920-8171-40B2-A8B3-6236FB3B51BB}"/>
              </a:ext>
            </a:extLst>
          </p:cNvPr>
          <p:cNvSpPr/>
          <p:nvPr/>
        </p:nvSpPr>
        <p:spPr>
          <a:xfrm>
            <a:off x="8920488" y="3696481"/>
            <a:ext cx="1487039" cy="48365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Reject if NG</a:t>
            </a:r>
            <a:endParaRPr kumimoji="1" lang="en-IN" sz="11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80700DE7-0FA6-4E5C-B66C-F9F6C6F61C52}"/>
              </a:ext>
            </a:extLst>
          </p:cNvPr>
          <p:cNvSpPr/>
          <p:nvPr/>
        </p:nvSpPr>
        <p:spPr>
          <a:xfrm>
            <a:off x="8629178" y="3819572"/>
            <a:ext cx="276386" cy="283543"/>
          </a:xfrm>
          <a:prstGeom prst="rightArrow">
            <a:avLst/>
          </a:prstGeom>
          <a:solidFill>
            <a:schemeClr val="bg1"/>
          </a:solidFill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sz="11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A50C98B-EF99-4282-B189-1D9BC0B20FE7}"/>
              </a:ext>
            </a:extLst>
          </p:cNvPr>
          <p:cNvSpPr/>
          <p:nvPr/>
        </p:nvSpPr>
        <p:spPr>
          <a:xfrm>
            <a:off x="1413164" y="738988"/>
            <a:ext cx="3120700" cy="32715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BEFORE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587EC5F-8E04-4E59-AC9E-973E3217A37C}"/>
              </a:ext>
            </a:extLst>
          </p:cNvPr>
          <p:cNvSpPr/>
          <p:nvPr/>
        </p:nvSpPr>
        <p:spPr>
          <a:xfrm>
            <a:off x="7387357" y="738988"/>
            <a:ext cx="3120700" cy="32715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AFTER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39C4B0D-CD5B-4F19-998F-B96FE649F25C}"/>
              </a:ext>
            </a:extLst>
          </p:cNvPr>
          <p:cNvSpPr/>
          <p:nvPr/>
        </p:nvSpPr>
        <p:spPr>
          <a:xfrm>
            <a:off x="248104" y="3921330"/>
            <a:ext cx="1699048" cy="124610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sz="1100" b="1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AC6C3042-741C-4A3E-9320-8E771DCD24E9}"/>
              </a:ext>
            </a:extLst>
          </p:cNvPr>
          <p:cNvSpPr/>
          <p:nvPr/>
        </p:nvSpPr>
        <p:spPr>
          <a:xfrm>
            <a:off x="2081484" y="3075163"/>
            <a:ext cx="1469936" cy="592738"/>
          </a:xfrm>
          <a:prstGeom prst="wedgeRoundRectCallout">
            <a:avLst>
              <a:gd name="adj1" fmla="val -50240"/>
              <a:gd name="adj2" fmla="val 93353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Reverification without removing</a:t>
            </a:r>
            <a:endParaRPr kumimoji="1" lang="en-IN" sz="11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AA0FE7D-91D7-4F9B-80CD-433AEED991C0}"/>
              </a:ext>
            </a:extLst>
          </p:cNvPr>
          <p:cNvSpPr/>
          <p:nvPr/>
        </p:nvSpPr>
        <p:spPr>
          <a:xfrm>
            <a:off x="6773381" y="3144367"/>
            <a:ext cx="1903371" cy="1171415"/>
          </a:xfrm>
          <a:prstGeom prst="roundRect">
            <a:avLst>
              <a:gd name="adj" fmla="val 13223"/>
            </a:avLst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sz="11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Speech Bubble: Rectangle with Corners Rounded 54">
            <a:extLst>
              <a:ext uri="{FF2B5EF4-FFF2-40B4-BE49-F238E27FC236}">
                <a16:creationId xmlns:a16="http://schemas.microsoft.com/office/drawing/2014/main" id="{3297A733-B46D-4343-973D-833A7B44E8A8}"/>
              </a:ext>
            </a:extLst>
          </p:cNvPr>
          <p:cNvSpPr/>
          <p:nvPr/>
        </p:nvSpPr>
        <p:spPr>
          <a:xfrm>
            <a:off x="8696679" y="2261570"/>
            <a:ext cx="1710847" cy="748174"/>
          </a:xfrm>
          <a:prstGeom prst="wedgeRoundRectCallout">
            <a:avLst>
              <a:gd name="adj1" fmla="val -50240"/>
              <a:gd name="adj2" fmla="val 93353"/>
              <a:gd name="adj3" fmla="val 1666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b="1" dirty="0">
                <a:solidFill>
                  <a:schemeClr val="accent6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Dowel pin remove and Part Condition Check </a:t>
            </a:r>
            <a:endParaRPr kumimoji="1" lang="en-IN" sz="1100" b="1" dirty="0">
              <a:solidFill>
                <a:schemeClr val="accent6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1EA5906-4589-4615-9FDA-811E8586AC79}"/>
              </a:ext>
            </a:extLst>
          </p:cNvPr>
          <p:cNvSpPr/>
          <p:nvPr/>
        </p:nvSpPr>
        <p:spPr>
          <a:xfrm>
            <a:off x="130387" y="5891774"/>
            <a:ext cx="5571943" cy="4372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 Inspection of Parameters without removing the dowel pin</a:t>
            </a:r>
            <a:endParaRPr kumimoji="1" lang="en-IN" sz="14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D60DB90-95DC-41BC-8F69-D8046FE7B12C}"/>
              </a:ext>
            </a:extLst>
          </p:cNvPr>
          <p:cNvSpPr/>
          <p:nvPr/>
        </p:nvSpPr>
        <p:spPr>
          <a:xfrm>
            <a:off x="6078927" y="5900405"/>
            <a:ext cx="5982686" cy="43721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Procedure Modify to remove the dowel pin directly and to inspect reaming parameters before re press </a:t>
            </a:r>
            <a:endParaRPr kumimoji="1" lang="en-IN" sz="14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4302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1A1698C8-02A8-41F5-A994-076D592E083D}"/>
              </a:ext>
            </a:extLst>
          </p:cNvPr>
          <p:cNvSpPr txBox="1"/>
          <p:nvPr/>
        </p:nvSpPr>
        <p:spPr>
          <a:xfrm>
            <a:off x="6866864" y="1406753"/>
            <a:ext cx="5047974" cy="47101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endParaRPr kumimoji="1" 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D84A874-B7BB-426B-BF43-4864A1F76309}"/>
              </a:ext>
            </a:extLst>
          </p:cNvPr>
          <p:cNvSpPr txBox="1"/>
          <p:nvPr/>
        </p:nvSpPr>
        <p:spPr>
          <a:xfrm>
            <a:off x="3722196" y="1391484"/>
            <a:ext cx="3052514" cy="47265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endParaRPr kumimoji="1" 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F8A5D-4479-413F-BF0C-F97DB3CFD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OUTFLOW COUNTERMEASURE</a:t>
            </a:r>
            <a:endParaRPr lang="en-IN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8EF3C9-F2AD-42FE-BFD2-99EE46CEA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0772256-9ACF-4563-BC25-0AD1D5968DFA}"/>
              </a:ext>
            </a:extLst>
          </p:cNvPr>
          <p:cNvSpPr/>
          <p:nvPr/>
        </p:nvSpPr>
        <p:spPr>
          <a:xfrm>
            <a:off x="3897458" y="1447067"/>
            <a:ext cx="2718839" cy="51758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Before-Parts Confirmation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DFED52-1A34-4FFD-9A11-E990BE5AD5D9}"/>
              </a:ext>
            </a:extLst>
          </p:cNvPr>
          <p:cNvSpPr/>
          <p:nvPr/>
        </p:nvSpPr>
        <p:spPr>
          <a:xfrm>
            <a:off x="6982843" y="1466962"/>
            <a:ext cx="4899640" cy="48529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After-Parts Confirmation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7AA525-4F9E-484F-9489-29C119F4C030}"/>
              </a:ext>
            </a:extLst>
          </p:cNvPr>
          <p:cNvSpPr/>
          <p:nvPr/>
        </p:nvSpPr>
        <p:spPr>
          <a:xfrm>
            <a:off x="42551" y="759968"/>
            <a:ext cx="2046514" cy="558801"/>
          </a:xfrm>
          <a:prstGeom prst="roundRect">
            <a:avLst/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Axis Dia Inspection</a:t>
            </a:r>
            <a:endParaRPr kumimoji="1" lang="en-IN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B2D44E-4B34-494F-B45D-BD9B68DD6E7A}"/>
              </a:ext>
            </a:extLst>
          </p:cNvPr>
          <p:cNvSpPr/>
          <p:nvPr/>
        </p:nvSpPr>
        <p:spPr>
          <a:xfrm>
            <a:off x="2265559" y="759968"/>
            <a:ext cx="2046514" cy="55880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Big Bearing Pressing</a:t>
            </a:r>
            <a:endParaRPr kumimoji="1" lang="en-IN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5CF6F2-B8EF-4D9C-848A-0DDB12E78308}"/>
              </a:ext>
            </a:extLst>
          </p:cNvPr>
          <p:cNvSpPr/>
          <p:nvPr/>
        </p:nvSpPr>
        <p:spPr>
          <a:xfrm>
            <a:off x="4512951" y="752276"/>
            <a:ext cx="2046514" cy="56242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Small Bearing Pressing</a:t>
            </a:r>
            <a:endParaRPr kumimoji="1" lang="en-IN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267F5E3-55EF-4C4C-B9FE-DF40CAD02967}"/>
              </a:ext>
            </a:extLst>
          </p:cNvPr>
          <p:cNvSpPr/>
          <p:nvPr/>
        </p:nvSpPr>
        <p:spPr>
          <a:xfrm>
            <a:off x="6760343" y="759968"/>
            <a:ext cx="2046514" cy="56242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Dowel Pin Pressing</a:t>
            </a:r>
            <a:endParaRPr kumimoji="1" lang="en-IN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14FFAA-1515-469C-86CB-F920A55849F0}"/>
              </a:ext>
            </a:extLst>
          </p:cNvPr>
          <p:cNvSpPr/>
          <p:nvPr/>
        </p:nvSpPr>
        <p:spPr>
          <a:xfrm>
            <a:off x="9007735" y="752275"/>
            <a:ext cx="2046514" cy="56242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Dowel Pin Pressing</a:t>
            </a:r>
            <a:endParaRPr kumimoji="1" lang="en-IN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CCBEC89-821D-4D3B-82CC-55584EC7FF0E}"/>
              </a:ext>
            </a:extLst>
          </p:cNvPr>
          <p:cNvSpPr/>
          <p:nvPr/>
        </p:nvSpPr>
        <p:spPr>
          <a:xfrm>
            <a:off x="2113449" y="929857"/>
            <a:ext cx="166455" cy="20399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E986B45-4642-4796-9D25-5360C018DC5C}"/>
              </a:ext>
            </a:extLst>
          </p:cNvPr>
          <p:cNvSpPr/>
          <p:nvPr/>
        </p:nvSpPr>
        <p:spPr>
          <a:xfrm>
            <a:off x="4329284" y="937368"/>
            <a:ext cx="166455" cy="20399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6EA3923-C3D9-4192-B025-0192E2B630B4}"/>
              </a:ext>
            </a:extLst>
          </p:cNvPr>
          <p:cNvSpPr/>
          <p:nvPr/>
        </p:nvSpPr>
        <p:spPr>
          <a:xfrm>
            <a:off x="6576676" y="937368"/>
            <a:ext cx="166455" cy="20399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E7CC7B8-F2D5-4FED-937F-1A0C5A3EEC97}"/>
              </a:ext>
            </a:extLst>
          </p:cNvPr>
          <p:cNvSpPr/>
          <p:nvPr/>
        </p:nvSpPr>
        <p:spPr>
          <a:xfrm>
            <a:off x="8800639" y="937368"/>
            <a:ext cx="166455" cy="203999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D9A99BF-ECF2-4971-9364-2A2CF725D6FD}"/>
              </a:ext>
            </a:extLst>
          </p:cNvPr>
          <p:cNvGrpSpPr/>
          <p:nvPr/>
        </p:nvGrpSpPr>
        <p:grpSpPr>
          <a:xfrm>
            <a:off x="6743131" y="2115993"/>
            <a:ext cx="1358030" cy="2004384"/>
            <a:chOff x="7227836" y="2386057"/>
            <a:chExt cx="1403939" cy="250249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27FD6F8-E68D-4A10-9585-39D6163D6046}"/>
                </a:ext>
              </a:extLst>
            </p:cNvPr>
            <p:cNvSpPr/>
            <p:nvPr/>
          </p:nvSpPr>
          <p:spPr>
            <a:xfrm>
              <a:off x="7717536" y="3781005"/>
              <a:ext cx="853440" cy="56242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algn="ctr"/>
              <a:endParaRPr kumimoji="1" lang="en-IN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958DC80-12CD-4621-94A1-01965213DDB5}"/>
                </a:ext>
              </a:extLst>
            </p:cNvPr>
            <p:cNvSpPr/>
            <p:nvPr/>
          </p:nvSpPr>
          <p:spPr>
            <a:xfrm>
              <a:off x="7969338" y="2401824"/>
              <a:ext cx="296838" cy="13791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algn="ctr"/>
              <a:endParaRPr kumimoji="1" lang="en-IN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6926B7-CEAE-4DEF-9B73-9F624D1E16B2}"/>
                </a:ext>
              </a:extLst>
            </p:cNvPr>
            <p:cNvCxnSpPr/>
            <p:nvPr/>
          </p:nvCxnSpPr>
          <p:spPr>
            <a:xfrm>
              <a:off x="7668989" y="2401823"/>
              <a:ext cx="360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3C9573-C139-422F-A814-FBCAF8850642}"/>
                </a:ext>
              </a:extLst>
            </p:cNvPr>
            <p:cNvCxnSpPr>
              <a:cxnSpLocks/>
            </p:cNvCxnSpPr>
            <p:nvPr/>
          </p:nvCxnSpPr>
          <p:spPr>
            <a:xfrm>
              <a:off x="7591617" y="3765238"/>
              <a:ext cx="26297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2BF3DDA-7F83-439C-8ECF-FE0EA6F5E134}"/>
                </a:ext>
              </a:extLst>
            </p:cNvPr>
            <p:cNvCxnSpPr/>
            <p:nvPr/>
          </p:nvCxnSpPr>
          <p:spPr>
            <a:xfrm>
              <a:off x="7796366" y="2386057"/>
              <a:ext cx="0" cy="1379181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408851-4B24-4D87-AB51-FABFF0794312}"/>
                </a:ext>
              </a:extLst>
            </p:cNvPr>
            <p:cNvSpPr txBox="1"/>
            <p:nvPr/>
          </p:nvSpPr>
          <p:spPr>
            <a:xfrm>
              <a:off x="7227836" y="3094713"/>
              <a:ext cx="977513" cy="397483"/>
            </a:xfrm>
            <a:prstGeom prst="rect">
              <a:avLst/>
            </a:prstGeom>
            <a:noFill/>
          </p:spPr>
          <p:txBody>
            <a:bodyPr wrap="square" lIns="54000" tIns="54000" rIns="54000" bIns="54000" rtlCol="0" anchor="ctr" anchorCtr="0">
              <a:noAutofit/>
            </a:bodyPr>
            <a:lstStyle/>
            <a:p>
              <a:pPr algn="ctr"/>
              <a:r>
                <a:rPr kumimoji="1" lang="en-US" sz="12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+0.01</a:t>
              </a:r>
            </a:p>
            <a:p>
              <a:pPr algn="ctr"/>
              <a:r>
                <a:rPr kumimoji="1" lang="en-US" sz="12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21</a:t>
              </a:r>
              <a:endParaRPr kumimoji="1" lang="en-IN" sz="12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B45BC6B-19B4-493D-B215-BCE9D5BF2B00}"/>
                </a:ext>
              </a:extLst>
            </p:cNvPr>
            <p:cNvCxnSpPr>
              <a:cxnSpLocks/>
            </p:cNvCxnSpPr>
            <p:nvPr/>
          </p:nvCxnSpPr>
          <p:spPr>
            <a:xfrm>
              <a:off x="7709759" y="3844069"/>
              <a:ext cx="0" cy="89786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E972FDC-FBE2-4D59-AC9D-C5E798362B75}"/>
                </a:ext>
              </a:extLst>
            </p:cNvPr>
            <p:cNvCxnSpPr>
              <a:cxnSpLocks/>
            </p:cNvCxnSpPr>
            <p:nvPr/>
          </p:nvCxnSpPr>
          <p:spPr>
            <a:xfrm>
              <a:off x="8557103" y="3869070"/>
              <a:ext cx="0" cy="89786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99851DA-0B34-4E09-8AD0-8301BC753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0028" y="4523432"/>
              <a:ext cx="88539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658EFFE-DD2E-497E-A457-17F8B49F5ED0}"/>
                </a:ext>
              </a:extLst>
            </p:cNvPr>
            <p:cNvSpPr txBox="1"/>
            <p:nvPr/>
          </p:nvSpPr>
          <p:spPr>
            <a:xfrm>
              <a:off x="7654262" y="4595319"/>
              <a:ext cx="977513" cy="293228"/>
            </a:xfrm>
            <a:prstGeom prst="rect">
              <a:avLst/>
            </a:prstGeom>
            <a:noFill/>
          </p:spPr>
          <p:txBody>
            <a:bodyPr wrap="square" lIns="54000" tIns="54000" rIns="54000" bIns="54000" rtlCol="0" anchor="ctr" anchorCtr="0">
              <a:noAutofit/>
            </a:bodyPr>
            <a:lstStyle/>
            <a:p>
              <a:pPr algn="ctr"/>
              <a:r>
                <a:rPr kumimoji="1" lang="en-US" sz="12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Ø 9.8-0.10</a:t>
              </a:r>
              <a:endParaRPr kumimoji="1" lang="en-IN" sz="12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32" name="Flowchart: Off-page Connector 31">
              <a:extLst>
                <a:ext uri="{FF2B5EF4-FFF2-40B4-BE49-F238E27FC236}">
                  <a16:creationId xmlns:a16="http://schemas.microsoft.com/office/drawing/2014/main" id="{D6B9B4CD-48A4-47E4-8E2C-87AD20AD4B68}"/>
                </a:ext>
              </a:extLst>
            </p:cNvPr>
            <p:cNvSpPr/>
            <p:nvPr/>
          </p:nvSpPr>
          <p:spPr>
            <a:xfrm rot="10800000">
              <a:off x="8040773" y="3920744"/>
              <a:ext cx="169551" cy="426087"/>
            </a:xfrm>
            <a:prstGeom prst="flowChartOffpageConnector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algn="ctr"/>
              <a:endParaRPr kumimoji="1" lang="en-IN" b="1" dirty="0">
                <a:pattFill prst="pct25">
                  <a:fgClr>
                    <a:prstClr val="black"/>
                  </a:fgClr>
                  <a:bgClr>
                    <a:schemeClr val="bg1"/>
                  </a:bgClr>
                </a:patt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BFA5768-C46C-4CDE-9241-513EAB677433}"/>
              </a:ext>
            </a:extLst>
          </p:cNvPr>
          <p:cNvSpPr/>
          <p:nvPr/>
        </p:nvSpPr>
        <p:spPr>
          <a:xfrm>
            <a:off x="38615" y="1565411"/>
            <a:ext cx="3493129" cy="51758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Axis Diameters inspection Gauge </a:t>
            </a:r>
            <a:endParaRPr kumimoji="1" lang="en-IN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0806547-2AD1-466B-9477-5A8DF62B9962}"/>
              </a:ext>
            </a:extLst>
          </p:cNvPr>
          <p:cNvSpPr/>
          <p:nvPr/>
        </p:nvSpPr>
        <p:spPr>
          <a:xfrm>
            <a:off x="8976391" y="2050793"/>
            <a:ext cx="567133" cy="27953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OK 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AB7DEC7-9C0F-4E27-AC7C-F002119D6F88}"/>
              </a:ext>
            </a:extLst>
          </p:cNvPr>
          <p:cNvSpPr/>
          <p:nvPr/>
        </p:nvSpPr>
        <p:spPr>
          <a:xfrm>
            <a:off x="10030992" y="1969263"/>
            <a:ext cx="1693549" cy="36105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NG-</a:t>
            </a:r>
          </a:p>
          <a:p>
            <a:pPr algn="ctr"/>
            <a:r>
              <a:rPr kumimoji="1" lang="en-US" sz="1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Reamer Opt Missed </a:t>
            </a:r>
            <a:endParaRPr kumimoji="1" lang="en-IN" sz="10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B16F2B1-10BA-4C70-BFE9-CAE2CB0D5FA2}"/>
              </a:ext>
            </a:extLst>
          </p:cNvPr>
          <p:cNvSpPr/>
          <p:nvPr/>
        </p:nvSpPr>
        <p:spPr>
          <a:xfrm>
            <a:off x="3818155" y="5529613"/>
            <a:ext cx="2766367" cy="54329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4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Both Parts Same in the gauge-No Detection</a:t>
            </a:r>
            <a:endParaRPr kumimoji="1" lang="en-IN" sz="14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620D21E-8E56-4B08-AB8D-B6C35D06B6D0}"/>
              </a:ext>
            </a:extLst>
          </p:cNvPr>
          <p:cNvSpPr/>
          <p:nvPr/>
        </p:nvSpPr>
        <p:spPr>
          <a:xfrm>
            <a:off x="6932851" y="5559136"/>
            <a:ext cx="4899640" cy="51523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4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Reamer operation Parts not Qualify in Gauge and machine not start.</a:t>
            </a:r>
            <a:endParaRPr kumimoji="1" lang="en-IN" sz="14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1985967-3ABE-43F1-9130-0A954682BD39}"/>
              </a:ext>
            </a:extLst>
          </p:cNvPr>
          <p:cNvGrpSpPr/>
          <p:nvPr/>
        </p:nvGrpSpPr>
        <p:grpSpPr>
          <a:xfrm>
            <a:off x="3765384" y="2246098"/>
            <a:ext cx="2850914" cy="3260629"/>
            <a:chOff x="149699" y="2074855"/>
            <a:chExt cx="2850914" cy="326062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3491F6-B9BC-478B-B6D9-DE9C56039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699" y="4059682"/>
              <a:ext cx="1310522" cy="1275802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C81F07C-7568-4DB6-A880-07E35850CDAF}"/>
                </a:ext>
              </a:extLst>
            </p:cNvPr>
            <p:cNvGrpSpPr/>
            <p:nvPr/>
          </p:nvGrpSpPr>
          <p:grpSpPr>
            <a:xfrm>
              <a:off x="281774" y="2074855"/>
              <a:ext cx="881053" cy="1679606"/>
              <a:chOff x="2156936" y="2401823"/>
              <a:chExt cx="1110011" cy="248672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469B9F1-C6AE-4B67-A85C-20224B493AED}"/>
                  </a:ext>
                </a:extLst>
              </p:cNvPr>
              <p:cNvSpPr/>
              <p:nvPr/>
            </p:nvSpPr>
            <p:spPr>
              <a:xfrm>
                <a:off x="2352708" y="3781005"/>
                <a:ext cx="853440" cy="56242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 anchorCtr="0"/>
              <a:lstStyle/>
              <a:p>
                <a:pPr algn="ctr"/>
                <a:endParaRPr kumimoji="1" lang="en-IN" sz="1100" b="1" dirty="0">
                  <a:solidFill>
                    <a:prstClr val="black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13F1FDC-4D28-453D-B7B0-F1AAE59D026F}"/>
                  </a:ext>
                </a:extLst>
              </p:cNvPr>
              <p:cNvSpPr/>
              <p:nvPr/>
            </p:nvSpPr>
            <p:spPr>
              <a:xfrm>
                <a:off x="2604510" y="2401824"/>
                <a:ext cx="296838" cy="137918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 anchorCtr="0"/>
              <a:lstStyle/>
              <a:p>
                <a:pPr algn="ctr"/>
                <a:endParaRPr kumimoji="1" lang="en-IN" sz="1100" b="1" dirty="0">
                  <a:solidFill>
                    <a:prstClr val="black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D604321-DC5E-447E-AFC6-9D53D86001D1}"/>
                  </a:ext>
                </a:extLst>
              </p:cNvPr>
              <p:cNvCxnSpPr/>
              <p:nvPr/>
            </p:nvCxnSpPr>
            <p:spPr>
              <a:xfrm>
                <a:off x="2344931" y="2414015"/>
                <a:ext cx="360000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DB43FB1-123F-4AA1-8DDC-7A4B4EC67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2755" y="3749473"/>
                <a:ext cx="26297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9CFA7AB-87DA-438F-83F0-B2642647C9DE}"/>
                  </a:ext>
                </a:extLst>
              </p:cNvPr>
              <p:cNvCxnSpPr/>
              <p:nvPr/>
            </p:nvCxnSpPr>
            <p:spPr>
              <a:xfrm>
                <a:off x="2486820" y="2401823"/>
                <a:ext cx="0" cy="1379181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B9C0D3-05BD-4EE1-AC4D-3E5C766AFD28}"/>
                  </a:ext>
                </a:extLst>
              </p:cNvPr>
              <p:cNvSpPr txBox="1"/>
              <p:nvPr/>
            </p:nvSpPr>
            <p:spPr>
              <a:xfrm>
                <a:off x="2156936" y="2652583"/>
                <a:ext cx="697588" cy="533935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 anchor="ctr" anchorCtr="0">
                <a:noAutofit/>
              </a:bodyPr>
              <a:lstStyle/>
              <a:p>
                <a:pPr algn="ctr"/>
                <a:endParaRPr kumimoji="1" lang="en-US" sz="9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  <a:p>
                <a:pPr algn="ctr"/>
                <a:r>
                  <a:rPr kumimoji="1" lang="en-US" sz="900" dirty="0">
                    <a:latin typeface="Meiryo UI" panose="020B0604030504040204" pitchFamily="50" charset="-128"/>
                    <a:ea typeface="Meiryo UI" panose="020B0604030504040204" pitchFamily="50" charset="-128"/>
                  </a:rPr>
                  <a:t>+0.01</a:t>
                </a:r>
              </a:p>
              <a:p>
                <a:pPr algn="ctr"/>
                <a:r>
                  <a:rPr kumimoji="1" lang="en-US" sz="900" dirty="0">
                    <a:latin typeface="Meiryo UI" panose="020B0604030504040204" pitchFamily="50" charset="-128"/>
                    <a:ea typeface="Meiryo UI" panose="020B0604030504040204" pitchFamily="50" charset="-128"/>
                  </a:rPr>
                  <a:t>20</a:t>
                </a:r>
                <a:endParaRPr kumimoji="1" lang="en-IN" sz="9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78DC7E0-F970-4F0B-AB94-5922F365FB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4931" y="3844069"/>
                <a:ext cx="0" cy="89786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9C4E382-6A2B-4410-83DC-03D23536A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2275" y="3869070"/>
                <a:ext cx="0" cy="89786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BBAB939E-D479-49EC-A6F7-ABA8B1F0E0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05200" y="4523432"/>
                <a:ext cx="885391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9E53290-90F0-4A76-B5F3-C6AB8A686130}"/>
                  </a:ext>
                </a:extLst>
              </p:cNvPr>
              <p:cNvSpPr txBox="1"/>
              <p:nvPr/>
            </p:nvSpPr>
            <p:spPr>
              <a:xfrm>
                <a:off x="2289434" y="4595319"/>
                <a:ext cx="977513" cy="293228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 anchor="ctr" anchorCtr="0">
                <a:noAutofit/>
              </a:bodyPr>
              <a:lstStyle/>
              <a:p>
                <a:pPr algn="ctr"/>
                <a:r>
                  <a:rPr kumimoji="1" lang="en-US" sz="900" dirty="0">
                    <a:latin typeface="Meiryo UI" panose="020B0604030504040204" pitchFamily="50" charset="-128"/>
                    <a:ea typeface="Meiryo UI" panose="020B0604030504040204" pitchFamily="50" charset="-128"/>
                  </a:rPr>
                  <a:t>Ø 9.6-0.10</a:t>
                </a:r>
                <a:endParaRPr kumimoji="1" lang="en-IN" sz="900" dirty="0"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" name="Flowchart: Off-page Connector 44">
                <a:extLst>
                  <a:ext uri="{FF2B5EF4-FFF2-40B4-BE49-F238E27FC236}">
                    <a16:creationId xmlns:a16="http://schemas.microsoft.com/office/drawing/2014/main" id="{9FBCC3AB-C2EE-4161-BC7A-8ADAEAC97C2A}"/>
                  </a:ext>
                </a:extLst>
              </p:cNvPr>
              <p:cNvSpPr/>
              <p:nvPr/>
            </p:nvSpPr>
            <p:spPr>
              <a:xfrm rot="10800000">
                <a:off x="2675945" y="3920744"/>
                <a:ext cx="169551" cy="426087"/>
              </a:xfrm>
              <a:prstGeom prst="flowChartOffpageConnector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 anchorCtr="0"/>
              <a:lstStyle/>
              <a:p>
                <a:pPr algn="ctr"/>
                <a:endParaRPr kumimoji="1" lang="en-IN" sz="1100" b="1" dirty="0">
                  <a:solidFill>
                    <a:prstClr val="black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</p:grpSp>
        <p:sp>
          <p:nvSpPr>
            <p:cNvPr id="46" name="Arrow: Left 45">
              <a:extLst>
                <a:ext uri="{FF2B5EF4-FFF2-40B4-BE49-F238E27FC236}">
                  <a16:creationId xmlns:a16="http://schemas.microsoft.com/office/drawing/2014/main" id="{A8EF8D60-4B17-4079-B211-28DD971650B7}"/>
                </a:ext>
              </a:extLst>
            </p:cNvPr>
            <p:cNvSpPr/>
            <p:nvPr/>
          </p:nvSpPr>
          <p:spPr>
            <a:xfrm rot="16200000">
              <a:off x="610699" y="3985208"/>
              <a:ext cx="545696" cy="238684"/>
            </a:xfrm>
            <a:prstGeom prst="leftArrow">
              <a:avLst/>
            </a:prstGeom>
            <a:solidFill>
              <a:schemeClr val="bg1"/>
            </a:solidFill>
            <a:ln w="31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algn="ctr"/>
              <a:endParaRPr kumimoji="1" lang="en-IN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860EC3F7-1528-422F-B8E4-D2B944310724}"/>
                </a:ext>
              </a:extLst>
            </p:cNvPr>
            <p:cNvSpPr/>
            <p:nvPr/>
          </p:nvSpPr>
          <p:spPr>
            <a:xfrm>
              <a:off x="1644914" y="2074855"/>
              <a:ext cx="1302374" cy="248708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algn="ctr"/>
              <a:r>
                <a:rPr kumimoji="1" lang="en-US" b="1" dirty="0">
                  <a:solidFill>
                    <a:prstClr val="black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OK &amp; NG </a:t>
              </a:r>
              <a:endParaRPr kumimoji="1" lang="en-IN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201ECD02-124B-4512-8F6C-F6234FB7A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8666" y="2470769"/>
              <a:ext cx="1431947" cy="2859589"/>
            </a:xfrm>
            <a:prstGeom prst="rect">
              <a:avLst/>
            </a:prstGeom>
          </p:spPr>
        </p:pic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881D0A15-49E5-45F9-80C9-C764658ED1E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892" y="4255169"/>
            <a:ext cx="1219396" cy="126343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2217AE5-1FD2-46D1-9F61-2BD0ED1B711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717" y="2404993"/>
            <a:ext cx="1555250" cy="310582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F90C3A-A457-4E54-A47F-A1131B9B10F6}"/>
              </a:ext>
            </a:extLst>
          </p:cNvPr>
          <p:cNvSpPr txBox="1"/>
          <p:nvPr/>
        </p:nvSpPr>
        <p:spPr>
          <a:xfrm>
            <a:off x="638083" y="6250691"/>
            <a:ext cx="9915987" cy="607309"/>
          </a:xfrm>
          <a:prstGeom prst="rect">
            <a:avLst/>
          </a:prstGeom>
          <a:solidFill>
            <a:srgbClr val="FF0000"/>
          </a:solidFill>
        </p:spPr>
        <p:txBody>
          <a:bodyPr wrap="square" lIns="72000" tIns="72000" rIns="72000" bIns="72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Detection of reamer Operation missed POKA YOKE Initiated, effectiveness and under monitoring </a:t>
            </a:r>
            <a:endParaRPr kumimoji="1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61" name="Arrow: Left 60">
            <a:extLst>
              <a:ext uri="{FF2B5EF4-FFF2-40B4-BE49-F238E27FC236}">
                <a16:creationId xmlns:a16="http://schemas.microsoft.com/office/drawing/2014/main" id="{344195D2-C0F2-4FCC-9F42-1A564D54872D}"/>
              </a:ext>
            </a:extLst>
          </p:cNvPr>
          <p:cNvSpPr/>
          <p:nvPr/>
        </p:nvSpPr>
        <p:spPr>
          <a:xfrm rot="16200000">
            <a:off x="941137" y="1308991"/>
            <a:ext cx="249341" cy="276153"/>
          </a:xfrm>
          <a:prstGeom prst="leftArrow">
            <a:avLst/>
          </a:prstGeom>
          <a:solidFill>
            <a:schemeClr val="bg1"/>
          </a:solidFill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7F087283-0A91-42E5-B39B-6E4D8016578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" t="11984" r="11691"/>
          <a:stretch/>
        </p:blipFill>
        <p:spPr>
          <a:xfrm>
            <a:off x="67525" y="2254333"/>
            <a:ext cx="3521835" cy="2260206"/>
          </a:xfrm>
          <a:prstGeom prst="rect">
            <a:avLst/>
          </a:prstGeom>
        </p:spPr>
      </p:pic>
      <p:sp>
        <p:nvSpPr>
          <p:cNvPr id="63" name="Speech Bubble: Rectangle 62">
            <a:extLst>
              <a:ext uri="{FF2B5EF4-FFF2-40B4-BE49-F238E27FC236}">
                <a16:creationId xmlns:a16="http://schemas.microsoft.com/office/drawing/2014/main" id="{CCFECEA5-B78C-4DFC-B122-A6E2734D9F89}"/>
              </a:ext>
            </a:extLst>
          </p:cNvPr>
          <p:cNvSpPr/>
          <p:nvPr/>
        </p:nvSpPr>
        <p:spPr>
          <a:xfrm>
            <a:off x="308457" y="4630491"/>
            <a:ext cx="1090222" cy="517586"/>
          </a:xfrm>
          <a:prstGeom prst="wedgeRectCallout">
            <a:avLst>
              <a:gd name="adj1" fmla="val 17189"/>
              <a:gd name="adj2" fmla="val -227233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Locator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Speech Bubble: Rectangle 63">
            <a:extLst>
              <a:ext uri="{FF2B5EF4-FFF2-40B4-BE49-F238E27FC236}">
                <a16:creationId xmlns:a16="http://schemas.microsoft.com/office/drawing/2014/main" id="{4135CCD7-A082-49F0-8678-782370E9CCC0}"/>
              </a:ext>
            </a:extLst>
          </p:cNvPr>
          <p:cNvSpPr/>
          <p:nvPr/>
        </p:nvSpPr>
        <p:spPr>
          <a:xfrm>
            <a:off x="2026444" y="4630491"/>
            <a:ext cx="1090222" cy="517586"/>
          </a:xfrm>
          <a:prstGeom prst="wedgeRectCallout">
            <a:avLst>
              <a:gd name="adj1" fmla="val 31727"/>
              <a:gd name="adj2" fmla="val -316744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Snap Gause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Speech Bubble: Rectangle 64">
            <a:extLst>
              <a:ext uri="{FF2B5EF4-FFF2-40B4-BE49-F238E27FC236}">
                <a16:creationId xmlns:a16="http://schemas.microsoft.com/office/drawing/2014/main" id="{087D88ED-2C87-4CC9-A7B4-751D010A0AB2}"/>
              </a:ext>
            </a:extLst>
          </p:cNvPr>
          <p:cNvSpPr/>
          <p:nvPr/>
        </p:nvSpPr>
        <p:spPr>
          <a:xfrm>
            <a:off x="2089065" y="4626360"/>
            <a:ext cx="1090222" cy="517586"/>
          </a:xfrm>
          <a:prstGeom prst="wedgeRectCallout">
            <a:avLst>
              <a:gd name="adj1" fmla="val -146083"/>
              <a:gd name="adj2" fmla="val -406255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Snap Gauge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7" name="Speech Bubble: Rectangle 66">
            <a:extLst>
              <a:ext uri="{FF2B5EF4-FFF2-40B4-BE49-F238E27FC236}">
                <a16:creationId xmlns:a16="http://schemas.microsoft.com/office/drawing/2014/main" id="{4B5524BF-E54A-41DB-ADDE-037848D7D2D0}"/>
              </a:ext>
            </a:extLst>
          </p:cNvPr>
          <p:cNvSpPr/>
          <p:nvPr/>
        </p:nvSpPr>
        <p:spPr>
          <a:xfrm>
            <a:off x="1204635" y="2233974"/>
            <a:ext cx="1090222" cy="517586"/>
          </a:xfrm>
          <a:prstGeom prst="wedgeRectCallout">
            <a:avLst>
              <a:gd name="adj1" fmla="val 80933"/>
              <a:gd name="adj2" fmla="val -31722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8" name="Speech Bubble: Rectangle 67">
            <a:extLst>
              <a:ext uri="{FF2B5EF4-FFF2-40B4-BE49-F238E27FC236}">
                <a16:creationId xmlns:a16="http://schemas.microsoft.com/office/drawing/2014/main" id="{8FB1F141-9C3C-4450-8E34-4FCDCAE2A46A}"/>
              </a:ext>
            </a:extLst>
          </p:cNvPr>
          <p:cNvSpPr/>
          <p:nvPr/>
        </p:nvSpPr>
        <p:spPr>
          <a:xfrm>
            <a:off x="1223218" y="2261288"/>
            <a:ext cx="1090222" cy="517586"/>
          </a:xfrm>
          <a:prstGeom prst="wedgeRectCallout">
            <a:avLst>
              <a:gd name="adj1" fmla="val -78985"/>
              <a:gd name="adj2" fmla="val -4350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2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Interlock With M/C</a:t>
            </a:r>
            <a:endParaRPr kumimoji="1" lang="en-IN" sz="12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D3AE711-6E54-41F6-B318-C9164356A205}"/>
              </a:ext>
            </a:extLst>
          </p:cNvPr>
          <p:cNvSpPr/>
          <p:nvPr/>
        </p:nvSpPr>
        <p:spPr>
          <a:xfrm>
            <a:off x="67525" y="5450031"/>
            <a:ext cx="3468155" cy="58581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4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Locator Pin has modified to detect the NG Parts(Operation Missed)</a:t>
            </a:r>
            <a:endParaRPr kumimoji="1" lang="en-IN" sz="14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0" name="Arrow: Left 69">
            <a:extLst>
              <a:ext uri="{FF2B5EF4-FFF2-40B4-BE49-F238E27FC236}">
                <a16:creationId xmlns:a16="http://schemas.microsoft.com/office/drawing/2014/main" id="{BB03E11E-DC7F-4B1C-A8CF-16D2442DC9BA}"/>
              </a:ext>
            </a:extLst>
          </p:cNvPr>
          <p:cNvSpPr/>
          <p:nvPr/>
        </p:nvSpPr>
        <p:spPr>
          <a:xfrm rot="16200000">
            <a:off x="7530244" y="4219306"/>
            <a:ext cx="420535" cy="222678"/>
          </a:xfrm>
          <a:prstGeom prst="leftArrow">
            <a:avLst/>
          </a:prstGeom>
          <a:solidFill>
            <a:schemeClr val="bg1"/>
          </a:solidFill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CE60E-5F1C-4369-88CF-995FB084364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698" y="2423788"/>
            <a:ext cx="1523784" cy="3105825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8" name="Explosion: 8 Points 17">
            <a:extLst>
              <a:ext uri="{FF2B5EF4-FFF2-40B4-BE49-F238E27FC236}">
                <a16:creationId xmlns:a16="http://schemas.microsoft.com/office/drawing/2014/main" id="{E172D802-67E2-4C24-9701-408E8451C908}"/>
              </a:ext>
            </a:extLst>
          </p:cNvPr>
          <p:cNvSpPr/>
          <p:nvPr/>
        </p:nvSpPr>
        <p:spPr>
          <a:xfrm>
            <a:off x="10210378" y="3225383"/>
            <a:ext cx="997189" cy="581693"/>
          </a:xfrm>
          <a:prstGeom prst="irregularSeal1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893CF7A-4736-4CA9-8FDE-3257F1593A60}"/>
              </a:ext>
            </a:extLst>
          </p:cNvPr>
          <p:cNvSpPr txBox="1"/>
          <p:nvPr/>
        </p:nvSpPr>
        <p:spPr>
          <a:xfrm>
            <a:off x="48118" y="1387857"/>
            <a:ext cx="3605641" cy="4710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endParaRPr kumimoji="1" 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5024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A4094D-DD86-4004-9C0C-5EDD60D1D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D953C8-B164-4747-A600-3C13019B34F8}"/>
              </a:ext>
            </a:extLst>
          </p:cNvPr>
          <p:cNvSpPr/>
          <p:nvPr/>
        </p:nvSpPr>
        <p:spPr>
          <a:xfrm>
            <a:off x="237522" y="128279"/>
            <a:ext cx="11349427" cy="565319"/>
          </a:xfrm>
          <a:prstGeom prst="rect">
            <a:avLst/>
          </a:prstGeom>
        </p:spPr>
        <p:txBody>
          <a:bodyPr anchor="ctr" anchorCtr="0"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kumimoji="1" lang="en-US" altLang="ja-JP" sz="20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rPr>
              <a:t>OCCURRENCE &amp; OUTFLOW COUNTERMEASURE WITH MANAGEMENT ACTION </a:t>
            </a:r>
            <a:endParaRPr kumimoji="1" lang="ja-JP" altLang="en-US" sz="20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+mj-cs"/>
            </a:endParaRPr>
          </a:p>
        </p:txBody>
      </p:sp>
      <p:graphicFrame>
        <p:nvGraphicFramePr>
          <p:cNvPr id="4" name="表 8">
            <a:extLst>
              <a:ext uri="{FF2B5EF4-FFF2-40B4-BE49-F238E27FC236}">
                <a16:creationId xmlns:a16="http://schemas.microsoft.com/office/drawing/2014/main" id="{FAF8C639-77D8-4798-A97A-B69403042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034150"/>
              </p:ext>
            </p:extLst>
          </p:nvPr>
        </p:nvGraphicFramePr>
        <p:xfrm>
          <a:off x="182879" y="693598"/>
          <a:ext cx="11898430" cy="6071510"/>
        </p:xfrm>
        <a:graphic>
          <a:graphicData uri="http://schemas.openxmlformats.org/drawingml/2006/table">
            <a:tbl>
              <a:tblPr/>
              <a:tblGrid>
                <a:gridCol w="493949">
                  <a:extLst>
                    <a:ext uri="{9D8B030D-6E8A-4147-A177-3AD203B41FA5}">
                      <a16:colId xmlns:a16="http://schemas.microsoft.com/office/drawing/2014/main" val="1400338383"/>
                    </a:ext>
                  </a:extLst>
                </a:gridCol>
                <a:gridCol w="2302743">
                  <a:extLst>
                    <a:ext uri="{9D8B030D-6E8A-4147-A177-3AD203B41FA5}">
                      <a16:colId xmlns:a16="http://schemas.microsoft.com/office/drawing/2014/main" val="2532385215"/>
                    </a:ext>
                  </a:extLst>
                </a:gridCol>
                <a:gridCol w="5277325">
                  <a:extLst>
                    <a:ext uri="{9D8B030D-6E8A-4147-A177-3AD203B41FA5}">
                      <a16:colId xmlns:a16="http://schemas.microsoft.com/office/drawing/2014/main" val="3488793860"/>
                    </a:ext>
                  </a:extLst>
                </a:gridCol>
                <a:gridCol w="1569492">
                  <a:extLst>
                    <a:ext uri="{9D8B030D-6E8A-4147-A177-3AD203B41FA5}">
                      <a16:colId xmlns:a16="http://schemas.microsoft.com/office/drawing/2014/main" val="2015034636"/>
                    </a:ext>
                  </a:extLst>
                </a:gridCol>
                <a:gridCol w="1419367">
                  <a:extLst>
                    <a:ext uri="{9D8B030D-6E8A-4147-A177-3AD203B41FA5}">
                      <a16:colId xmlns:a16="http://schemas.microsoft.com/office/drawing/2014/main" val="580003041"/>
                    </a:ext>
                  </a:extLst>
                </a:gridCol>
                <a:gridCol w="835554">
                  <a:extLst>
                    <a:ext uri="{9D8B030D-6E8A-4147-A177-3AD203B41FA5}">
                      <a16:colId xmlns:a16="http://schemas.microsoft.com/office/drawing/2014/main" val="1685350848"/>
                    </a:ext>
                  </a:extLst>
                </a:gridCol>
              </a:tblGrid>
              <a:tr h="764956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　</a:t>
                      </a:r>
                      <a:r>
                        <a:rPr kumimoji="1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Root Cause</a:t>
                      </a:r>
                      <a:endParaRPr kumimoji="1" lang="ja-JP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Activity</a:t>
                      </a:r>
                      <a:endParaRPr kumimoji="1" lang="ja-JP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In Charge</a:t>
                      </a:r>
                      <a:endParaRPr kumimoji="1" lang="ja-JP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Target Date</a:t>
                      </a:r>
                      <a:endParaRPr kumimoji="1" lang="ja-JP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Status</a:t>
                      </a: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65895"/>
                  </a:ext>
                </a:extLst>
              </a:tr>
              <a:tr h="2632735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ja-JP" sz="120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O</a:t>
                      </a:r>
                    </a:p>
                    <a:p>
                      <a:pPr algn="ctr">
                        <a:defRPr/>
                      </a:pPr>
                      <a:r>
                        <a:rPr lang="en-US" altLang="ja-JP" sz="120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</a:t>
                      </a:r>
                    </a:p>
                    <a:p>
                      <a:pPr algn="ctr">
                        <a:defRPr/>
                      </a:pPr>
                      <a:r>
                        <a:rPr lang="en-US" altLang="ja-JP" sz="120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</a:t>
                      </a:r>
                    </a:p>
                    <a:p>
                      <a:pPr algn="ctr">
                        <a:defRPr/>
                      </a:pPr>
                      <a:r>
                        <a:rPr lang="en-US" altLang="ja-JP" sz="120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U</a:t>
                      </a:r>
                    </a:p>
                    <a:p>
                      <a:pPr algn="ctr">
                        <a:defRPr/>
                      </a:pPr>
                      <a:r>
                        <a:rPr lang="en-US" altLang="ja-JP" sz="120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R</a:t>
                      </a:r>
                    </a:p>
                    <a:p>
                      <a:pPr algn="ctr">
                        <a:defRPr/>
                      </a:pPr>
                      <a:r>
                        <a:rPr lang="en-US" altLang="ja-JP" sz="120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A</a:t>
                      </a:r>
                    </a:p>
                    <a:p>
                      <a:pPr algn="ctr">
                        <a:defRPr/>
                      </a:pPr>
                      <a:r>
                        <a:rPr lang="en-US" altLang="ja-JP" sz="120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N</a:t>
                      </a:r>
                    </a:p>
                    <a:p>
                      <a:pPr algn="ctr">
                        <a:defRPr/>
                      </a:pPr>
                      <a:r>
                        <a:rPr lang="en-US" altLang="ja-JP" sz="120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</a:t>
                      </a:r>
                    </a:p>
                    <a:p>
                      <a:pPr algn="ctr">
                        <a:defRPr/>
                      </a:pPr>
                      <a:r>
                        <a:rPr lang="en-US" altLang="ja-JP" sz="120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E</a:t>
                      </a: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Premature Failure of  Jaws</a:t>
                      </a: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Life to be Re Established by considering premature failure.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2.Clamping pad is changed from brass to steel.</a:t>
                      </a:r>
                    </a:p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3.Knurling to be Provided for Existing jaws and same to be standardized in Drawing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4. Alarm resetting procedure readdressed for effectiveness. </a:t>
                      </a:r>
                    </a:p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5 Feasibility to check for POKA YOKA at Manual Loading table for next process.</a:t>
                      </a:r>
                    </a:p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6.Reamer dia 100% check before assy for one month period for effectiveness confirmation.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1446" marR="91446" marT="45715" marB="45715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Praveen /Abidali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algn="ctr"/>
                      <a:r>
                        <a:rPr kumimoji="1" lang="en-IN" sz="12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Abidali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IN" sz="12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Abidali</a:t>
                      </a:r>
                    </a:p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IN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IN" sz="12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Abidali</a:t>
                      </a:r>
                    </a:p>
                    <a:p>
                      <a:pPr algn="ctr"/>
                      <a:endParaRPr kumimoji="1" lang="en-IN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en-IN" sz="12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Abidali/Ratheesh San</a:t>
                      </a:r>
                    </a:p>
                    <a:p>
                      <a:pPr algn="ctr"/>
                      <a:endParaRPr kumimoji="1" lang="en-IN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en-IN" sz="12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Abidali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1446" marR="91446" marT="45715" marB="45715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12.01.2022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12.01.2022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14.02.2022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20.12.2021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20.01.2022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On going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1446" marR="91446" marT="45715" marB="45715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IN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∆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∆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IN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IN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IN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∆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IN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1446" marR="91446" marT="45715" marB="45715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298992"/>
                  </a:ext>
                </a:extLst>
              </a:tr>
              <a:tr h="2295863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O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U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L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O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en-US" sz="120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W</a:t>
                      </a:r>
                      <a:endParaRPr lang="en-IN" altLang="en-US" sz="1200" dirty="0">
                        <a:solidFill>
                          <a:srgbClr val="FF0000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45" marR="91445" marT="45718" marB="4571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b="0" i="0" u="none" strike="noStrike" dirty="0"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b="0" i="0" u="none" strike="noStrike" dirty="0"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200" b="0" i="0" u="none" strike="noStrike" dirty="0"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  <a:p>
                      <a:pPr marL="228600" marR="0" lvl="0" indent="-228600" algn="l" defTabSz="3857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Less awareness on the judgement procedure after alarm</a:t>
                      </a:r>
                    </a:p>
                    <a:p>
                      <a:pPr marL="228600" marR="0" lvl="0" indent="-228600" algn="ctr" defTabSz="3857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1200" b="0" i="0" u="none" strike="noStrike" dirty="0"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  <a:p>
                      <a:pPr marL="228600" marR="0" lvl="0" indent="-228600" algn="l" defTabSz="3857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No Past Experience.</a:t>
                      </a:r>
                    </a:p>
                    <a:p>
                      <a:pPr algn="ctr">
                        <a:defRPr/>
                      </a:pPr>
                      <a:endParaRPr kumimoji="1" lang="en-IN" altLang="en-US" sz="1200" b="0" kern="1200" dirty="0">
                        <a:solidFill>
                          <a:srgbClr val="EF1515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+mn-cs"/>
                      </a:endParaRPr>
                    </a:p>
                  </a:txBody>
                  <a:tcPr marL="91445" marR="91445" marT="45718" marB="4571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Standard procedure modified for alarm Judgement parts</a:t>
                      </a:r>
                    </a:p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Alarm Parts treat as Rejection and put red tag and keep in red          bin awareness given to all associate line for the issue.</a:t>
                      </a:r>
                    </a:p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Awareness Given to all associate for the Issue.</a:t>
                      </a:r>
                    </a:p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Rework for the Dowel Alarm parts started as defined QTAR Rule.</a:t>
                      </a:r>
                    </a:p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SOP Made for the Alarm handling Parts.</a:t>
                      </a:r>
                    </a:p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POKA YOKE  to be implement to detect while Grinding OD Check</a:t>
                      </a:r>
                    </a:p>
                  </a:txBody>
                  <a:tcPr marL="91445" marR="91445" marT="45718" marB="4571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algn="ctr"/>
                      <a:r>
                        <a:rPr kumimoji="1" lang="en-IN" sz="11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Abidali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algn="ctr"/>
                      <a:r>
                        <a:rPr kumimoji="1" lang="en-IN" sz="11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Abidali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Seema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Seema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Seema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Seema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1445" marR="91445" marT="45718" marB="4571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13.01.2022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17.12.2021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18.12.2021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16.12.2021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20.12.2021</a:t>
                      </a:r>
                      <a:endParaRPr kumimoji="1" lang="ja-JP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20.12.2021</a:t>
                      </a:r>
                      <a:endParaRPr kumimoji="1" lang="ja-JP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1445" marR="91445" marT="45718" marB="4571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O </a:t>
                      </a:r>
                    </a:p>
                  </a:txBody>
                  <a:tcPr marL="91445" marR="91445" marT="45718" marB="4571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969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574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A4094D-DD86-4004-9C0C-5EDD60D1D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D953C8-B164-4747-A600-3C13019B34F8}"/>
              </a:ext>
            </a:extLst>
          </p:cNvPr>
          <p:cNvSpPr/>
          <p:nvPr/>
        </p:nvSpPr>
        <p:spPr>
          <a:xfrm>
            <a:off x="237523" y="128279"/>
            <a:ext cx="5756704" cy="565319"/>
          </a:xfrm>
          <a:prstGeom prst="rect">
            <a:avLst/>
          </a:prstGeom>
        </p:spPr>
        <p:txBody>
          <a:bodyPr anchor="ctr" anchorCtr="0"/>
          <a:lstStyle/>
          <a:p>
            <a:pPr defTabSz="914377">
              <a:lnSpc>
                <a:spcPct val="90000"/>
              </a:lnSpc>
              <a:spcBef>
                <a:spcPct val="0"/>
              </a:spcBef>
            </a:pPr>
            <a:endParaRPr kumimoji="1" lang="ja-JP" altLang="en-US" sz="2400" b="1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5D183C-9D93-430A-B0D0-76EE1323F18A}"/>
              </a:ext>
            </a:extLst>
          </p:cNvPr>
          <p:cNvSpPr/>
          <p:nvPr/>
        </p:nvSpPr>
        <p:spPr>
          <a:xfrm>
            <a:off x="237522" y="198572"/>
            <a:ext cx="7370283" cy="369332"/>
          </a:xfrm>
          <a:prstGeom prst="rect">
            <a:avLst/>
          </a:prstGeom>
        </p:spPr>
        <p:txBody>
          <a:bodyPr anchor="ctr" anchorCtr="0"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kumimoji="1" lang="en-US" altLang="ja-JP" sz="2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rPr>
              <a:t>Standardization</a:t>
            </a:r>
            <a:endParaRPr kumimoji="1" lang="ja-JP" altLang="en-US" sz="2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+mj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207FEEF-F051-414B-86FF-0FF7B85A3E59}"/>
              </a:ext>
            </a:extLst>
          </p:cNvPr>
          <p:cNvSpPr/>
          <p:nvPr/>
        </p:nvSpPr>
        <p:spPr>
          <a:xfrm>
            <a:off x="107694" y="734172"/>
            <a:ext cx="11528768" cy="32918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OCCURRENCE 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E5DA2A-C195-47EB-96EF-02E72D9E8B37}"/>
              </a:ext>
            </a:extLst>
          </p:cNvPr>
          <p:cNvSpPr/>
          <p:nvPr/>
        </p:nvSpPr>
        <p:spPr>
          <a:xfrm>
            <a:off x="107696" y="1639775"/>
            <a:ext cx="3625789" cy="203147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Life Tracking Sheet for Jaws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B20B51-5110-48FB-BD33-0D71795BAC4A}"/>
              </a:ext>
            </a:extLst>
          </p:cNvPr>
          <p:cNvSpPr/>
          <p:nvPr/>
        </p:nvSpPr>
        <p:spPr>
          <a:xfrm>
            <a:off x="3880957" y="1092388"/>
            <a:ext cx="1953878" cy="5473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6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Jaw Drg Before</a:t>
            </a:r>
            <a:endParaRPr kumimoji="1" lang="en-IN" sz="16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BB24D00-9672-45FA-BAE0-A6F7E12FE780}"/>
              </a:ext>
            </a:extLst>
          </p:cNvPr>
          <p:cNvSpPr/>
          <p:nvPr/>
        </p:nvSpPr>
        <p:spPr>
          <a:xfrm>
            <a:off x="5903225" y="1092388"/>
            <a:ext cx="1817843" cy="51835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6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Jaw Drg After</a:t>
            </a:r>
            <a:endParaRPr kumimoji="1" lang="en-IN" sz="16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77888A7-6844-4F5A-B530-BC8B34E30655}"/>
              </a:ext>
            </a:extLst>
          </p:cNvPr>
          <p:cNvSpPr/>
          <p:nvPr/>
        </p:nvSpPr>
        <p:spPr>
          <a:xfrm>
            <a:off x="107694" y="1120692"/>
            <a:ext cx="3692719" cy="51908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2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Now life monitoring is started for premature of Jaws.</a:t>
            </a:r>
            <a:endParaRPr kumimoji="1" lang="en-IN" sz="12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2CD7994-47E6-4E46-97A8-A41C6C25EACF}"/>
              </a:ext>
            </a:extLst>
          </p:cNvPr>
          <p:cNvSpPr/>
          <p:nvPr/>
        </p:nvSpPr>
        <p:spPr>
          <a:xfrm>
            <a:off x="4012636" y="3602154"/>
            <a:ext cx="1690520" cy="26871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2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Brass clamping pad</a:t>
            </a:r>
            <a:endParaRPr kumimoji="1" lang="en-IN" sz="12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072C609-38C7-4D48-9FBE-B811C2381B40}"/>
              </a:ext>
            </a:extLst>
          </p:cNvPr>
          <p:cNvSpPr/>
          <p:nvPr/>
        </p:nvSpPr>
        <p:spPr>
          <a:xfrm>
            <a:off x="5994227" y="3602154"/>
            <a:ext cx="1613578" cy="2404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2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Steel clamping pad</a:t>
            </a:r>
            <a:endParaRPr kumimoji="1" lang="en-IN" sz="12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4D79A-4479-436A-A8A4-B7E43336E5C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957" y="1668809"/>
            <a:ext cx="1955338" cy="190431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EFD0AE-551B-4D6A-A364-E0EC18191E7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8" y="1671492"/>
            <a:ext cx="3732989" cy="219937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933C6D-4644-4872-B4BB-46997D988E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765" y="1639777"/>
            <a:ext cx="1817843" cy="190431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EF08E4D3-2DCE-431A-B2FD-A94BE9ADBD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050704"/>
              </p:ext>
            </p:extLst>
          </p:nvPr>
        </p:nvGraphicFramePr>
        <p:xfrm>
          <a:off x="7749415" y="1091616"/>
          <a:ext cx="3887047" cy="2780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" name="Acrobat Document" r:id="rId6" imgW="8020027" imgH="5667203" progId="AcroExch.Document.DC">
                  <p:embed/>
                </p:oleObj>
              </mc:Choice>
              <mc:Fallback>
                <p:oleObj name="Acrobat Document" r:id="rId6" imgW="8020027" imgH="5667203" progId="AcroExch.Document.DC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B5E3426-969C-4054-93DF-8109E92A94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49415" y="1091616"/>
                        <a:ext cx="3887047" cy="2780024"/>
                      </a:xfrm>
                      <a:prstGeom prst="rect">
                        <a:avLst/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47AD406-1481-4C6C-8E28-F7C174D3B1CB}"/>
              </a:ext>
            </a:extLst>
          </p:cNvPr>
          <p:cNvSpPr/>
          <p:nvPr/>
        </p:nvSpPr>
        <p:spPr>
          <a:xfrm>
            <a:off x="7862678" y="1120692"/>
            <a:ext cx="1182624" cy="32918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OJT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59ABAA-BCE7-4631-A1EF-1738F2EFECF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4" y="4082814"/>
            <a:ext cx="3359345" cy="2576614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FADAA1B-9AA6-42F8-B76B-7E8B1033DA96}"/>
              </a:ext>
            </a:extLst>
          </p:cNvPr>
          <p:cNvSpPr/>
          <p:nvPr/>
        </p:nvSpPr>
        <p:spPr>
          <a:xfrm>
            <a:off x="452991" y="3971764"/>
            <a:ext cx="2451396" cy="36815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4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Alarm Re-Setting Process</a:t>
            </a:r>
            <a:endParaRPr kumimoji="1" lang="en-IN" sz="14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DD15CE07-3404-4D03-A94F-9795F427B98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50" y="3928933"/>
            <a:ext cx="4384710" cy="264816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3625C63-16E6-459E-8DF1-890DE3A1214D}"/>
              </a:ext>
            </a:extLst>
          </p:cNvPr>
          <p:cNvSpPr/>
          <p:nvPr/>
        </p:nvSpPr>
        <p:spPr>
          <a:xfrm>
            <a:off x="4090550" y="3971764"/>
            <a:ext cx="1190954" cy="36815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4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Skill Matrix</a:t>
            </a:r>
            <a:endParaRPr kumimoji="1" lang="en-IN" sz="14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C3648D-2A08-4101-B045-08B46224B60B}"/>
              </a:ext>
            </a:extLst>
          </p:cNvPr>
          <p:cNvSpPr txBox="1"/>
          <p:nvPr/>
        </p:nvSpPr>
        <p:spPr>
          <a:xfrm>
            <a:off x="3909304" y="1120649"/>
            <a:ext cx="3840110" cy="27792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endParaRPr kumimoji="1" 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9604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A4094D-DD86-4004-9C0C-5EDD60D1D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D953C8-B164-4747-A600-3C13019B34F8}"/>
              </a:ext>
            </a:extLst>
          </p:cNvPr>
          <p:cNvSpPr/>
          <p:nvPr/>
        </p:nvSpPr>
        <p:spPr>
          <a:xfrm>
            <a:off x="237523" y="128279"/>
            <a:ext cx="5756704" cy="565319"/>
          </a:xfrm>
          <a:prstGeom prst="rect">
            <a:avLst/>
          </a:prstGeom>
        </p:spPr>
        <p:txBody>
          <a:bodyPr anchor="ctr" anchorCtr="0"/>
          <a:lstStyle/>
          <a:p>
            <a:pPr defTabSz="914377">
              <a:lnSpc>
                <a:spcPct val="90000"/>
              </a:lnSpc>
              <a:spcBef>
                <a:spcPct val="0"/>
              </a:spcBef>
            </a:pPr>
            <a:endParaRPr kumimoji="1" lang="ja-JP" altLang="en-US" sz="2400" b="1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5D183C-9D93-430A-B0D0-76EE1323F18A}"/>
              </a:ext>
            </a:extLst>
          </p:cNvPr>
          <p:cNvSpPr/>
          <p:nvPr/>
        </p:nvSpPr>
        <p:spPr>
          <a:xfrm>
            <a:off x="237522" y="198572"/>
            <a:ext cx="6250363" cy="369332"/>
          </a:xfrm>
          <a:prstGeom prst="rect">
            <a:avLst/>
          </a:prstGeom>
        </p:spPr>
        <p:txBody>
          <a:bodyPr anchor="ctr" anchorCtr="0"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kumimoji="1" lang="en-US" altLang="ja-JP" sz="2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rPr>
              <a:t>Standardization</a:t>
            </a:r>
            <a:endParaRPr kumimoji="1" lang="ja-JP" altLang="en-US" sz="2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+mj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4091DF-822C-4CEF-916C-92FD9DCF1059}"/>
              </a:ext>
            </a:extLst>
          </p:cNvPr>
          <p:cNvSpPr/>
          <p:nvPr/>
        </p:nvSpPr>
        <p:spPr>
          <a:xfrm>
            <a:off x="78327" y="714805"/>
            <a:ext cx="11943160" cy="32918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OUTFLOW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3BA57-9C6E-4D65-BBED-5DDCC4C7D8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28" y="3533161"/>
            <a:ext cx="4526914" cy="3126268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16E6864-0BD9-480A-9CBA-D257EF576D31}"/>
              </a:ext>
            </a:extLst>
          </p:cNvPr>
          <p:cNvSpPr/>
          <p:nvPr/>
        </p:nvSpPr>
        <p:spPr>
          <a:xfrm>
            <a:off x="90214" y="3246015"/>
            <a:ext cx="1182624" cy="32918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OJT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4" name="Picture 23" descr="Calendar&#10;&#10;Description automatically generated">
            <a:extLst>
              <a:ext uri="{FF2B5EF4-FFF2-40B4-BE49-F238E27FC236}">
                <a16:creationId xmlns:a16="http://schemas.microsoft.com/office/drawing/2014/main" id="{04A4263F-DF53-4539-96AB-C8121F6EF4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7" y="1151329"/>
            <a:ext cx="2423914" cy="175565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5602570-D29C-4E0C-B6C3-9712F31FA5F4}"/>
              </a:ext>
            </a:extLst>
          </p:cNvPr>
          <p:cNvSpPr/>
          <p:nvPr/>
        </p:nvSpPr>
        <p:spPr>
          <a:xfrm>
            <a:off x="78327" y="1165647"/>
            <a:ext cx="1536663" cy="33444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4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Updated FMEA</a:t>
            </a:r>
            <a:endParaRPr kumimoji="1" lang="en-IN" sz="14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46FEF53-9ADF-4ABC-AD69-A24B75C1BD81}"/>
              </a:ext>
            </a:extLst>
          </p:cNvPr>
          <p:cNvSpPr/>
          <p:nvPr/>
        </p:nvSpPr>
        <p:spPr>
          <a:xfrm>
            <a:off x="2535969" y="1080725"/>
            <a:ext cx="3569981" cy="31487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4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Judgment Procedure</a:t>
            </a:r>
            <a:endParaRPr kumimoji="1" lang="en-IN" sz="14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12068C2-884C-4151-94EC-45CE432922EF}"/>
              </a:ext>
            </a:extLst>
          </p:cNvPr>
          <p:cNvSpPr/>
          <p:nvPr/>
        </p:nvSpPr>
        <p:spPr>
          <a:xfrm>
            <a:off x="2779664" y="1479065"/>
            <a:ext cx="1152660" cy="168120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Before</a:t>
            </a:r>
            <a:endParaRPr kumimoji="1" lang="en-IN" sz="1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9245F99-7C5B-44EF-ACF0-7D2E8A650128}"/>
              </a:ext>
            </a:extLst>
          </p:cNvPr>
          <p:cNvSpPr/>
          <p:nvPr/>
        </p:nvSpPr>
        <p:spPr>
          <a:xfrm>
            <a:off x="4526829" y="1429368"/>
            <a:ext cx="1175564" cy="168120"/>
          </a:xfrm>
          <a:prstGeom prst="roundRect">
            <a:avLst/>
          </a:prstGeom>
          <a:solidFill>
            <a:schemeClr val="accent6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4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After</a:t>
            </a:r>
            <a:endParaRPr kumimoji="1" lang="en-IN" sz="14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A5293F-9BC0-46A8-BC9E-E5B23DF23832}"/>
              </a:ext>
            </a:extLst>
          </p:cNvPr>
          <p:cNvSpPr/>
          <p:nvPr/>
        </p:nvSpPr>
        <p:spPr>
          <a:xfrm>
            <a:off x="2633969" y="1730651"/>
            <a:ext cx="1532082" cy="31487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Operator check alarm</a:t>
            </a:r>
            <a:endParaRPr kumimoji="1" lang="en-IN" sz="10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FD56FC9-979F-43F0-B32A-253BCB9E8678}"/>
              </a:ext>
            </a:extLst>
          </p:cNvPr>
          <p:cNvSpPr/>
          <p:nvPr/>
        </p:nvSpPr>
        <p:spPr>
          <a:xfrm>
            <a:off x="4425057" y="1647185"/>
            <a:ext cx="1557568" cy="31487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Operator check alarm</a:t>
            </a:r>
            <a:endParaRPr kumimoji="1" lang="en-IN" sz="10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E49E22-97A4-4927-B832-7541A683FB65}"/>
              </a:ext>
            </a:extLst>
          </p:cNvPr>
          <p:cNvSpPr/>
          <p:nvPr/>
        </p:nvSpPr>
        <p:spPr>
          <a:xfrm>
            <a:off x="4450543" y="2075754"/>
            <a:ext cx="1532082" cy="31487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Raise the line siren</a:t>
            </a:r>
            <a:endParaRPr kumimoji="1" lang="en-IN" sz="10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0227BB4C-5121-427C-BC85-BB23B4BC3341}"/>
              </a:ext>
            </a:extLst>
          </p:cNvPr>
          <p:cNvSpPr/>
          <p:nvPr/>
        </p:nvSpPr>
        <p:spPr>
          <a:xfrm rot="5400000">
            <a:off x="5065720" y="1940401"/>
            <a:ext cx="77094" cy="142713"/>
          </a:xfrm>
          <a:prstGeom prst="rightArrow">
            <a:avLst/>
          </a:prstGeom>
          <a:solidFill>
            <a:schemeClr val="bg1"/>
          </a:solidFill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A40E93C4-5350-48ED-8AA8-9587AC0EE670}"/>
              </a:ext>
            </a:extLst>
          </p:cNvPr>
          <p:cNvSpPr/>
          <p:nvPr/>
        </p:nvSpPr>
        <p:spPr>
          <a:xfrm rot="5400000">
            <a:off x="5093937" y="2383269"/>
            <a:ext cx="77094" cy="142713"/>
          </a:xfrm>
          <a:prstGeom prst="rightArrow">
            <a:avLst/>
          </a:prstGeom>
          <a:solidFill>
            <a:schemeClr val="bg1"/>
          </a:solidFill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83B6C8-DAAF-4FB0-9BEA-B5848EC20021}"/>
              </a:ext>
            </a:extLst>
          </p:cNvPr>
          <p:cNvSpPr/>
          <p:nvPr/>
        </p:nvSpPr>
        <p:spPr>
          <a:xfrm>
            <a:off x="4450543" y="2563755"/>
            <a:ext cx="1532082" cy="31487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Line leader Correct The alarm</a:t>
            </a:r>
            <a:endParaRPr kumimoji="1" lang="en-IN" sz="10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4713AE2-5B11-46B8-A354-78E7CAA8C3FE}"/>
              </a:ext>
            </a:extLst>
          </p:cNvPr>
          <p:cNvSpPr/>
          <p:nvPr/>
        </p:nvSpPr>
        <p:spPr>
          <a:xfrm>
            <a:off x="4463243" y="3002047"/>
            <a:ext cx="1532082" cy="31487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Take decision </a:t>
            </a:r>
            <a:endParaRPr kumimoji="1" lang="en-IN" sz="10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45D9F5E-AC04-4E70-A0B2-B376EBC12B21}"/>
              </a:ext>
            </a:extLst>
          </p:cNvPr>
          <p:cNvSpPr/>
          <p:nvPr/>
        </p:nvSpPr>
        <p:spPr>
          <a:xfrm rot="5400000">
            <a:off x="5106680" y="2875442"/>
            <a:ext cx="77094" cy="142713"/>
          </a:xfrm>
          <a:prstGeom prst="rightArrow">
            <a:avLst/>
          </a:prstGeom>
          <a:solidFill>
            <a:schemeClr val="bg1"/>
          </a:solidFill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2CB85B7-4AE2-4444-8E8D-A0F2E4C62B2E}"/>
              </a:ext>
            </a:extLst>
          </p:cNvPr>
          <p:cNvSpPr/>
          <p:nvPr/>
        </p:nvSpPr>
        <p:spPr>
          <a:xfrm rot="5400000">
            <a:off x="5091120" y="3300703"/>
            <a:ext cx="77094" cy="142713"/>
          </a:xfrm>
          <a:prstGeom prst="rightArrow">
            <a:avLst/>
          </a:prstGeom>
          <a:solidFill>
            <a:schemeClr val="bg1"/>
          </a:solidFill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5E488C2-FD9C-46DA-AB54-E4D18E3EB3D6}"/>
              </a:ext>
            </a:extLst>
          </p:cNvPr>
          <p:cNvSpPr/>
          <p:nvPr/>
        </p:nvSpPr>
        <p:spPr>
          <a:xfrm>
            <a:off x="4463243" y="3419465"/>
            <a:ext cx="1532082" cy="68015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 case ok part move the next operation or part NG found follow the NG process </a:t>
            </a:r>
            <a:endParaRPr kumimoji="1" lang="en-IN" sz="10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3F47AC-A854-4DDA-8FA0-7926050DDA6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74" y="1058043"/>
            <a:ext cx="5804486" cy="48971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D09D62C-20A4-4CCD-BC8B-E5445DEEEBAE}"/>
              </a:ext>
            </a:extLst>
          </p:cNvPr>
          <p:cNvSpPr/>
          <p:nvPr/>
        </p:nvSpPr>
        <p:spPr>
          <a:xfrm>
            <a:off x="7319546" y="1058043"/>
            <a:ext cx="3077341" cy="32918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SOP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266165-F87C-4809-936C-C99636A0A3BD}"/>
              </a:ext>
            </a:extLst>
          </p:cNvPr>
          <p:cNvSpPr/>
          <p:nvPr/>
        </p:nvSpPr>
        <p:spPr>
          <a:xfrm>
            <a:off x="2628590" y="2178298"/>
            <a:ext cx="1532082" cy="31487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IN" sz="1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Correct the alarm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A7FC75-0418-42AA-871B-706F9C74DABA}"/>
              </a:ext>
            </a:extLst>
          </p:cNvPr>
          <p:cNvSpPr/>
          <p:nvPr/>
        </p:nvSpPr>
        <p:spPr>
          <a:xfrm>
            <a:off x="2628590" y="2606944"/>
            <a:ext cx="1532082" cy="31487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IN" sz="1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Check Parts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FF31921-3085-464F-86A4-091AA0A038DF}"/>
              </a:ext>
            </a:extLst>
          </p:cNvPr>
          <p:cNvSpPr/>
          <p:nvPr/>
        </p:nvSpPr>
        <p:spPr>
          <a:xfrm>
            <a:off x="2628590" y="3057184"/>
            <a:ext cx="1532082" cy="31487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IN" sz="1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Flow to next process by manual loading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9B4A535E-7500-45A9-9364-A65384E1D0F6}"/>
              </a:ext>
            </a:extLst>
          </p:cNvPr>
          <p:cNvSpPr/>
          <p:nvPr/>
        </p:nvSpPr>
        <p:spPr>
          <a:xfrm rot="5400000">
            <a:off x="3284727" y="2049394"/>
            <a:ext cx="77094" cy="142713"/>
          </a:xfrm>
          <a:prstGeom prst="rightArrow">
            <a:avLst/>
          </a:prstGeom>
          <a:solidFill>
            <a:schemeClr val="bg1"/>
          </a:solidFill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307C08D-92CA-4AFB-8589-912AB4D58AA4}"/>
              </a:ext>
            </a:extLst>
          </p:cNvPr>
          <p:cNvSpPr/>
          <p:nvPr/>
        </p:nvSpPr>
        <p:spPr>
          <a:xfrm rot="5400000">
            <a:off x="3271699" y="2478702"/>
            <a:ext cx="77094" cy="142713"/>
          </a:xfrm>
          <a:prstGeom prst="rightArrow">
            <a:avLst/>
          </a:prstGeom>
          <a:solidFill>
            <a:schemeClr val="bg1"/>
          </a:solidFill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47E5D511-77F6-45FC-BDBD-B0B221C617F1}"/>
              </a:ext>
            </a:extLst>
          </p:cNvPr>
          <p:cNvSpPr/>
          <p:nvPr/>
        </p:nvSpPr>
        <p:spPr>
          <a:xfrm rot="5400000">
            <a:off x="3345270" y="2918538"/>
            <a:ext cx="77094" cy="142713"/>
          </a:xfrm>
          <a:prstGeom prst="rightArrow">
            <a:avLst/>
          </a:prstGeom>
          <a:solidFill>
            <a:schemeClr val="bg1"/>
          </a:solidFill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E45EB7-7FB1-4196-A5CB-E6F428C174F3}"/>
              </a:ext>
            </a:extLst>
          </p:cNvPr>
          <p:cNvSpPr/>
          <p:nvPr/>
        </p:nvSpPr>
        <p:spPr>
          <a:xfrm>
            <a:off x="6105950" y="2045526"/>
            <a:ext cx="1568343" cy="1200489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US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5605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998E0-5E21-43BA-88C3-11592572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z="1200" smtClean="0"/>
              <a:pPr/>
              <a:t>2</a:t>
            </a:fld>
            <a:endParaRPr kumimoji="1" lang="ja-JP" altLang="en-US" sz="12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8A8EEAD-33DB-4199-A5F7-1F045B89D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REPORT INDEX</a:t>
            </a:r>
            <a:endParaRPr lang="en-IN" dirty="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B9D72784-9CD4-4C9C-9A86-BC6E94EF0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5280" y="5426523"/>
            <a:ext cx="24685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ja-JP" sz="1400" b="1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Date</a:t>
            </a:r>
            <a:r>
              <a:rPr lang="ja-JP" altLang="en-US" sz="1400" b="1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： </a:t>
            </a:r>
            <a:r>
              <a:rPr lang="en-US" altLang="ja-JP" sz="1400" b="1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2021/Dec/10</a:t>
            </a:r>
            <a:endParaRPr lang="ja-JP" altLang="en-US" sz="1400" b="1" dirty="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197CA928-9BC7-40A9-898E-F55C5C28C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2384" y="5608107"/>
            <a:ext cx="39243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ja-JP" sz="1100" b="1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Reported</a:t>
            </a:r>
            <a:r>
              <a:rPr lang="ja-JP" altLang="en-US" sz="1100" b="1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： </a:t>
            </a:r>
            <a:r>
              <a:rPr lang="en-US" altLang="ja-JP" sz="1100" b="1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Musashi Auto Parts India Pvt. Ltd</a:t>
            </a:r>
            <a:endParaRPr lang="ja-JP" altLang="en-US" sz="1100" b="1" dirty="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CA70332E-DFB3-4C48-BC52-40B8A9BD7116}"/>
              </a:ext>
            </a:extLst>
          </p:cNvPr>
          <p:cNvGrpSpPr>
            <a:grpSpLocks/>
          </p:cNvGrpSpPr>
          <p:nvPr/>
        </p:nvGrpSpPr>
        <p:grpSpPr bwMode="auto">
          <a:xfrm>
            <a:off x="7933727" y="5777810"/>
            <a:ext cx="3682141" cy="655902"/>
            <a:chOff x="3832" y="3517"/>
            <a:chExt cx="1768" cy="578"/>
          </a:xfrm>
        </p:grpSpPr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F4624318-99D0-43A8-837A-8102A227F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2" y="3752"/>
              <a:ext cx="1768" cy="334"/>
            </a:xfrm>
            <a:prstGeom prst="rect">
              <a:avLst/>
            </a:prstGeom>
            <a:noFill/>
            <a:ln w="2857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7A1A8D36-D630-4A3B-A899-8E3A5C2CA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2" y="3560"/>
              <a:ext cx="1768" cy="192"/>
            </a:xfrm>
            <a:prstGeom prst="rect">
              <a:avLst/>
            </a:prstGeom>
            <a:noFill/>
            <a:ln w="2857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13" name="Line 17">
              <a:extLst>
                <a:ext uri="{FF2B5EF4-FFF2-40B4-BE49-F238E27FC236}">
                  <a16:creationId xmlns:a16="http://schemas.microsoft.com/office/drawing/2014/main" id="{8EB78DB1-435A-4C82-8381-C56D9697A1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03" y="3560"/>
              <a:ext cx="1" cy="535"/>
            </a:xfrm>
            <a:prstGeom prst="line">
              <a:avLst/>
            </a:prstGeom>
            <a:noFill/>
            <a:ln w="28575">
              <a:solidFill>
                <a:sysClr val="windowText" lastClr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14" name="Line 18">
              <a:extLst>
                <a:ext uri="{FF2B5EF4-FFF2-40B4-BE49-F238E27FC236}">
                  <a16:creationId xmlns:a16="http://schemas.microsoft.com/office/drawing/2014/main" id="{E1E90FA7-1A72-4B55-80B4-9FB6033ED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21" y="3560"/>
              <a:ext cx="7" cy="525"/>
            </a:xfrm>
            <a:prstGeom prst="line">
              <a:avLst/>
            </a:prstGeom>
            <a:noFill/>
            <a:ln w="28575">
              <a:solidFill>
                <a:sysClr val="windowText" lastClr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</a:endParaRPr>
            </a:p>
          </p:txBody>
        </p:sp>
        <p:sp>
          <p:nvSpPr>
            <p:cNvPr id="15" name="Text Box 19">
              <a:extLst>
                <a:ext uri="{FF2B5EF4-FFF2-40B4-BE49-F238E27FC236}">
                  <a16:creationId xmlns:a16="http://schemas.microsoft.com/office/drawing/2014/main" id="{208FA2C8-CDE6-4740-9442-19B7AB95E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2" y="3529"/>
              <a:ext cx="5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Approval</a:t>
              </a:r>
              <a:endPara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16" name="Text Box 20">
              <a:extLst>
                <a:ext uri="{FF2B5EF4-FFF2-40B4-BE49-F238E27FC236}">
                  <a16:creationId xmlns:a16="http://schemas.microsoft.com/office/drawing/2014/main" id="{1E15445C-420C-4ED0-94E2-80AF147EB3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4" y="3517"/>
              <a:ext cx="62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Check</a:t>
              </a:r>
              <a:endParaRPr kumimoji="1" lang="ja-JP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17" name="Text Box 21">
              <a:extLst>
                <a:ext uri="{FF2B5EF4-FFF2-40B4-BE49-F238E27FC236}">
                  <a16:creationId xmlns:a16="http://schemas.microsoft.com/office/drawing/2014/main" id="{39D59FE5-92DB-4A04-8275-DC76BC022A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7" y="3517"/>
              <a:ext cx="46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Issued</a:t>
              </a:r>
              <a:endPara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</p:grpSp>
      <p:sp>
        <p:nvSpPr>
          <p:cNvPr id="18" name="Text Box 108">
            <a:extLst>
              <a:ext uri="{FF2B5EF4-FFF2-40B4-BE49-F238E27FC236}">
                <a16:creationId xmlns:a16="http://schemas.microsoft.com/office/drawing/2014/main" id="{63CE5690-96EE-4FA6-A560-DEB57D1C2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06" y="697343"/>
            <a:ext cx="12015788" cy="400110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ja-JP" sz="2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Subject</a:t>
            </a:r>
            <a:r>
              <a:rPr lang="ja-JP" altLang="en-US" sz="2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：</a:t>
            </a:r>
            <a:r>
              <a:rPr lang="en-IN" altLang="ja-JP" sz="20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-</a:t>
            </a:r>
            <a:r>
              <a:rPr lang="en-US" sz="2000" b="1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DOWEL COMES OUT WHILE NOISE VEHICLES INSPECTION AT CUSTOMER</a:t>
            </a:r>
          </a:p>
        </p:txBody>
      </p:sp>
      <p:graphicFrame>
        <p:nvGraphicFramePr>
          <p:cNvPr id="20" name="Group 132">
            <a:extLst>
              <a:ext uri="{FF2B5EF4-FFF2-40B4-BE49-F238E27FC236}">
                <a16:creationId xmlns:a16="http://schemas.microsoft.com/office/drawing/2014/main" id="{39070CAA-BAE2-4188-90EE-21D9C3E65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325810"/>
              </p:ext>
            </p:extLst>
          </p:nvPr>
        </p:nvGraphicFramePr>
        <p:xfrm>
          <a:off x="92000" y="1097452"/>
          <a:ext cx="6932363" cy="5277948"/>
        </p:xfrm>
        <a:graphic>
          <a:graphicData uri="http://schemas.openxmlformats.org/drawingml/2006/table">
            <a:tbl>
              <a:tblPr/>
              <a:tblGrid>
                <a:gridCol w="740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5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2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1840">
                <a:tc gridSpan="4"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■Contents of report-</a:t>
                      </a:r>
                      <a:r>
                        <a:rPr lang="en-US" sz="1600" b="0" dirty="0">
                          <a:solidFill>
                            <a:prstClr val="black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Meiryo UI" panose="020B0604030504040204" pitchFamily="34" charset="-128"/>
                        </a:rPr>
                        <a:t>Reamer Operation Missed-K0PG Cam Shaft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59" marB="45759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92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Contents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page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Cum Time Sec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982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</a:t>
                      </a: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Overview</a:t>
                      </a:r>
                      <a:r>
                        <a:rPr kumimoji="1" lang="ja-JP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</a:t>
                      </a: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&amp;</a:t>
                      </a:r>
                      <a:r>
                        <a:rPr kumimoji="1" lang="ja-JP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</a:t>
                      </a: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Background</a:t>
                      </a:r>
                      <a:endParaRPr kumimoji="1" lang="ja-JP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01</a:t>
                      </a:r>
                      <a:endParaRPr kumimoji="1" lang="ja-JP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30</a:t>
                      </a:r>
                      <a:endParaRPr kumimoji="1" lang="ja-JP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982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</a:t>
                      </a: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Observation &amp; Process Flow</a:t>
                      </a:r>
                      <a:endParaRPr lang="ja-JP" altLang="en-US" sz="140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01</a:t>
                      </a:r>
                      <a:endParaRPr kumimoji="1" lang="ja-JP" altLang="en-US" sz="12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30</a:t>
                      </a:r>
                      <a:endParaRPr kumimoji="1" lang="ja-JP" altLang="en-US" sz="140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982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3</a:t>
                      </a: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Traceability</a:t>
                      </a:r>
                      <a:endParaRPr lang="ja-JP" altLang="en-US" sz="140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01</a:t>
                      </a:r>
                      <a:endParaRPr kumimoji="1" lang="ja-JP" altLang="en-US" sz="12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30</a:t>
                      </a:r>
                      <a:endParaRPr kumimoji="1" lang="ja-JP" altLang="en-US" sz="140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040978"/>
                  </a:ext>
                </a:extLst>
              </a:tr>
              <a:tr h="363982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4</a:t>
                      </a:r>
                      <a:endParaRPr kumimoji="1" lang="ja-JP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Identify Occurrence  Root cause </a:t>
                      </a:r>
                      <a:endParaRPr lang="ja-JP" altLang="en-US" sz="140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01</a:t>
                      </a:r>
                      <a:endParaRPr kumimoji="1" lang="ja-JP" altLang="en-US" sz="12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30</a:t>
                      </a:r>
                      <a:endParaRPr kumimoji="1" lang="ja-JP" altLang="en-US" sz="140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008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5</a:t>
                      </a:r>
                      <a:endParaRPr kumimoji="1" lang="ja-JP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Identify Outflow  Root cause </a:t>
                      </a:r>
                      <a:endParaRPr lang="ja-JP" altLang="en-US" sz="140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01</a:t>
                      </a:r>
                      <a:endParaRPr kumimoji="1" lang="ja-JP" altLang="en-US" sz="12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30</a:t>
                      </a:r>
                      <a:endParaRPr kumimoji="1" lang="ja-JP" altLang="en-US" sz="140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3635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6</a:t>
                      </a:r>
                      <a:endParaRPr kumimoji="1" lang="ja-JP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Occurrence &amp; Outflow Countermeasure </a:t>
                      </a:r>
                      <a:endParaRPr lang="ja-JP" altLang="en-US" sz="140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02</a:t>
                      </a:r>
                      <a:endParaRPr kumimoji="1" lang="ja-JP" altLang="en-US" sz="12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60</a:t>
                      </a:r>
                      <a:endParaRPr kumimoji="1" lang="ja-JP" altLang="en-US" sz="140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169751"/>
                  </a:ext>
                </a:extLst>
              </a:tr>
              <a:tr h="3685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7</a:t>
                      </a:r>
                      <a:endParaRPr kumimoji="1" lang="ja-JP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Standardization</a:t>
                      </a:r>
                      <a:endParaRPr lang="ja-JP" altLang="en-US" sz="140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01</a:t>
                      </a:r>
                      <a:endParaRPr kumimoji="1" lang="ja-JP" altLang="en-US" sz="12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30</a:t>
                      </a:r>
                      <a:endParaRPr kumimoji="1" lang="ja-JP" altLang="en-US" sz="140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648069"/>
                  </a:ext>
                </a:extLst>
              </a:tr>
              <a:tr h="5201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8</a:t>
                      </a:r>
                      <a:endParaRPr kumimoji="1" lang="ja-JP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ja-JP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Countermeasures Summary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ja-JP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(With Management action)</a:t>
                      </a:r>
                      <a:endParaRPr lang="ja-JP" altLang="en-US" sz="140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01</a:t>
                      </a:r>
                      <a:endParaRPr kumimoji="1" lang="ja-JP" altLang="en-US" sz="12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60</a:t>
                      </a:r>
                      <a:endParaRPr kumimoji="1" lang="ja-JP" altLang="en-US" sz="140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048667"/>
                  </a:ext>
                </a:extLst>
              </a:tr>
              <a:tr h="48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9</a:t>
                      </a:r>
                      <a:endParaRPr kumimoji="1" lang="ja-JP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Horizontal deployment</a:t>
                      </a:r>
                      <a:endParaRPr lang="ja-JP" altLang="en-US" sz="140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01</a:t>
                      </a:r>
                      <a:endParaRPr kumimoji="1" lang="ja-JP" altLang="en-US" sz="12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30</a:t>
                      </a:r>
                      <a:endParaRPr kumimoji="1" lang="ja-JP" altLang="en-US" sz="140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2808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CE1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Total(Q &amp; A)</a:t>
                      </a:r>
                      <a:endParaRPr kumimoji="1" lang="ja-JP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CE1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CE1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kumimoji="1" lang="en-US" altLang="ja-JP" sz="120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5min 30</a:t>
                      </a:r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CE1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2" name="テキスト ボックス 2">
            <a:extLst>
              <a:ext uri="{FF2B5EF4-FFF2-40B4-BE49-F238E27FC236}">
                <a16:creationId xmlns:a16="http://schemas.microsoft.com/office/drawing/2014/main" id="{A7400D6D-4D7F-4BE7-8620-452F1E241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7388" y="2168764"/>
            <a:ext cx="33825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ja-JP" altLang="en-US" sz="1800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□</a:t>
            </a:r>
            <a:r>
              <a:rPr lang="en-US" altLang="ja-JP" sz="1800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HONDA ACTIVA 6g </a:t>
            </a:r>
            <a:endParaRPr lang="ja-JP" altLang="en-US" sz="1800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F34DC7-0A08-4105-B9EF-76B0AE13AC16}"/>
              </a:ext>
            </a:extLst>
          </p:cNvPr>
          <p:cNvSpPr txBox="1"/>
          <p:nvPr/>
        </p:nvSpPr>
        <p:spPr>
          <a:xfrm>
            <a:off x="10415803" y="6020443"/>
            <a:ext cx="1187964" cy="352620"/>
          </a:xfrm>
          <a:prstGeom prst="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kumimoji="1" lang="en-IN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Ujjal /Abidali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827FBD-C07A-4017-B83C-19A0DE147A36}"/>
              </a:ext>
            </a:extLst>
          </p:cNvPr>
          <p:cNvSpPr txBox="1"/>
          <p:nvPr/>
        </p:nvSpPr>
        <p:spPr>
          <a:xfrm>
            <a:off x="9188093" y="6054524"/>
            <a:ext cx="1187964" cy="352620"/>
          </a:xfrm>
          <a:prstGeom prst="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kumimoji="1" 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Hishikari / Prashanth San</a:t>
            </a:r>
            <a:endParaRPr kumimoji="1" lang="en-IN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B113E7-A399-49DA-AB7B-CCFCD9309707}"/>
              </a:ext>
            </a:extLst>
          </p:cNvPr>
          <p:cNvSpPr txBox="1"/>
          <p:nvPr/>
        </p:nvSpPr>
        <p:spPr>
          <a:xfrm>
            <a:off x="7904594" y="6066037"/>
            <a:ext cx="1187964" cy="352620"/>
          </a:xfrm>
          <a:prstGeom prst="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kumimoji="1" lang="en-US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Umashankar San</a:t>
            </a:r>
            <a:endParaRPr kumimoji="1" lang="en-IN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F32E94-2F2F-4E48-800E-040F7C2475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51870" y="2516536"/>
            <a:ext cx="2135969" cy="1941244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79CDEECE-D11F-42CA-B7E9-853BB2EB1ED8}"/>
              </a:ext>
            </a:extLst>
          </p:cNvPr>
          <p:cNvSpPr/>
          <p:nvPr/>
        </p:nvSpPr>
        <p:spPr>
          <a:xfrm>
            <a:off x="8694866" y="3704986"/>
            <a:ext cx="505701" cy="36050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6B2A5B-12EE-4755-A942-57ACED65ECF8}"/>
              </a:ext>
            </a:extLst>
          </p:cNvPr>
          <p:cNvSpPr/>
          <p:nvPr/>
        </p:nvSpPr>
        <p:spPr>
          <a:xfrm>
            <a:off x="10247416" y="1566504"/>
            <a:ext cx="1446426" cy="170149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noFill/>
            <a:prstDash val="solid"/>
          </a:ln>
          <a:effectLst>
            <a:glow rad="38100">
              <a:sysClr val="window" lastClr="FFFFFF">
                <a:lumMod val="65000"/>
                <a:alpha val="60000"/>
              </a:sys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IN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IN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Shaft  Comp Cam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IN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0C36813-E81D-4E78-81F7-AF03853671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801" y="2168764"/>
            <a:ext cx="2351508" cy="3296205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501B806-720D-4E40-BA21-02E45E1B0B42}"/>
              </a:ext>
            </a:extLst>
          </p:cNvPr>
          <p:cNvSpPr/>
          <p:nvPr/>
        </p:nvSpPr>
        <p:spPr>
          <a:xfrm>
            <a:off x="10669726" y="2090645"/>
            <a:ext cx="1470514" cy="6382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9833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A4094D-DD86-4004-9C0C-5EDD60D1D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D953C8-B164-4747-A600-3C13019B34F8}"/>
              </a:ext>
            </a:extLst>
          </p:cNvPr>
          <p:cNvSpPr/>
          <p:nvPr/>
        </p:nvSpPr>
        <p:spPr>
          <a:xfrm>
            <a:off x="237523" y="128279"/>
            <a:ext cx="5756704" cy="565319"/>
          </a:xfrm>
          <a:prstGeom prst="rect">
            <a:avLst/>
          </a:prstGeom>
        </p:spPr>
        <p:txBody>
          <a:bodyPr anchor="ctr" anchorCtr="0"/>
          <a:lstStyle/>
          <a:p>
            <a:pPr defTabSz="914377">
              <a:lnSpc>
                <a:spcPct val="90000"/>
              </a:lnSpc>
              <a:spcBef>
                <a:spcPct val="0"/>
              </a:spcBef>
            </a:pPr>
            <a:endParaRPr kumimoji="1" lang="ja-JP" altLang="en-US" sz="2400" b="1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5D183C-9D93-430A-B0D0-76EE1323F18A}"/>
              </a:ext>
            </a:extLst>
          </p:cNvPr>
          <p:cNvSpPr/>
          <p:nvPr/>
        </p:nvSpPr>
        <p:spPr>
          <a:xfrm>
            <a:off x="237522" y="198572"/>
            <a:ext cx="7541702" cy="369332"/>
          </a:xfrm>
          <a:prstGeom prst="rect">
            <a:avLst/>
          </a:prstGeom>
        </p:spPr>
        <p:txBody>
          <a:bodyPr anchor="ctr" anchorCtr="0"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kumimoji="1" lang="en-US" altLang="ja-JP" sz="2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rPr>
              <a:t>GEMBA EDUCATION &amp; IZIWARU TEST</a:t>
            </a:r>
            <a:endParaRPr kumimoji="1" lang="ja-JP" altLang="en-US" sz="2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+mj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F2F7FB-AACB-4390-BAB9-3EAEAF373E8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720" y="1180494"/>
            <a:ext cx="3425704" cy="23149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812AAA-8595-48EE-AC23-651DB0E321F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7" y="1139551"/>
            <a:ext cx="3563155" cy="23149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1070A4-FD6A-404C-8017-35DB75E2A41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7" y="3673245"/>
            <a:ext cx="3563155" cy="22235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AFDECA-B2DA-49D7-9CDD-88FEC25A129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721" y="3673244"/>
            <a:ext cx="3425704" cy="22277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7A9997-87BC-4132-B0C2-DD134D44F656}"/>
              </a:ext>
            </a:extLst>
          </p:cNvPr>
          <p:cNvSpPr txBox="1"/>
          <p:nvPr/>
        </p:nvSpPr>
        <p:spPr>
          <a:xfrm>
            <a:off x="237522" y="693598"/>
            <a:ext cx="6936010" cy="361202"/>
          </a:xfrm>
          <a:prstGeom prst="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kumimoji="1" lang="en-US" sz="2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TV DISPLAY AT ASSY</a:t>
            </a:r>
            <a:endParaRPr kumimoji="1" lang="en-IN" sz="2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D4ACF9-832D-4251-9FA2-91B6233D3776}"/>
              </a:ext>
            </a:extLst>
          </p:cNvPr>
          <p:cNvSpPr/>
          <p:nvPr/>
        </p:nvSpPr>
        <p:spPr>
          <a:xfrm>
            <a:off x="7365202" y="807956"/>
            <a:ext cx="4716107" cy="47341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IN" sz="16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IZIWARU TEST –ASSOCIATE WISE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EFCD4-EB19-4D03-BD7A-1587E79EB0B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1" t="20154" r="20381" b="10363"/>
          <a:stretch/>
        </p:blipFill>
        <p:spPr>
          <a:xfrm>
            <a:off x="7274424" y="1360802"/>
            <a:ext cx="4806885" cy="31020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095493-A6B0-4495-9141-910E26BF693E}"/>
              </a:ext>
            </a:extLst>
          </p:cNvPr>
          <p:cNvSpPr txBox="1"/>
          <p:nvPr/>
        </p:nvSpPr>
        <p:spPr>
          <a:xfrm>
            <a:off x="638083" y="6050045"/>
            <a:ext cx="9915987" cy="807956"/>
          </a:xfrm>
          <a:prstGeom prst="rect">
            <a:avLst/>
          </a:prstGeom>
          <a:solidFill>
            <a:srgbClr val="FF0000"/>
          </a:solidFill>
        </p:spPr>
        <p:txBody>
          <a:bodyPr wrap="square" lIns="72000" tIns="72000" rIns="72000" bIns="72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Process miss &amp; poka-yoke by video education at gemba &amp; Assy area IZIWARU test conducted.</a:t>
            </a:r>
            <a:endParaRPr kumimoji="1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430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A4094D-DD86-4004-9C0C-5EDD60D1D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D953C8-B164-4747-A600-3C13019B34F8}"/>
              </a:ext>
            </a:extLst>
          </p:cNvPr>
          <p:cNvSpPr/>
          <p:nvPr/>
        </p:nvSpPr>
        <p:spPr>
          <a:xfrm>
            <a:off x="237521" y="128279"/>
            <a:ext cx="9534275" cy="565319"/>
          </a:xfrm>
          <a:prstGeom prst="rect">
            <a:avLst/>
          </a:prstGeom>
        </p:spPr>
        <p:txBody>
          <a:bodyPr anchor="ctr" anchorCtr="0"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kumimoji="1" lang="en-US" altLang="ja-JP" sz="2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rPr>
              <a:t>HORIZONTAL DEPLOYMENT &amp; MANAGEMENT ACTION</a:t>
            </a:r>
            <a:endParaRPr kumimoji="1" lang="ja-JP" altLang="en-US" sz="2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+mj-cs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B9522F68-908D-4441-A3F9-8CAEC5345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722389"/>
              </p:ext>
            </p:extLst>
          </p:nvPr>
        </p:nvGraphicFramePr>
        <p:xfrm>
          <a:off x="128789" y="693600"/>
          <a:ext cx="11951592" cy="563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923">
                  <a:extLst>
                    <a:ext uri="{9D8B030D-6E8A-4147-A177-3AD203B41FA5}">
                      <a16:colId xmlns:a16="http://schemas.microsoft.com/office/drawing/2014/main" val="765554712"/>
                    </a:ext>
                  </a:extLst>
                </a:gridCol>
                <a:gridCol w="4887869">
                  <a:extLst>
                    <a:ext uri="{9D8B030D-6E8A-4147-A177-3AD203B41FA5}">
                      <a16:colId xmlns:a16="http://schemas.microsoft.com/office/drawing/2014/main" val="2201781114"/>
                    </a:ext>
                  </a:extLst>
                </a:gridCol>
                <a:gridCol w="637862">
                  <a:extLst>
                    <a:ext uri="{9D8B030D-6E8A-4147-A177-3AD203B41FA5}">
                      <a16:colId xmlns:a16="http://schemas.microsoft.com/office/drawing/2014/main" val="919727258"/>
                    </a:ext>
                  </a:extLst>
                </a:gridCol>
                <a:gridCol w="581053">
                  <a:extLst>
                    <a:ext uri="{9D8B030D-6E8A-4147-A177-3AD203B41FA5}">
                      <a16:colId xmlns:a16="http://schemas.microsoft.com/office/drawing/2014/main" val="3012808348"/>
                    </a:ext>
                  </a:extLst>
                </a:gridCol>
                <a:gridCol w="595987">
                  <a:extLst>
                    <a:ext uri="{9D8B030D-6E8A-4147-A177-3AD203B41FA5}">
                      <a16:colId xmlns:a16="http://schemas.microsoft.com/office/drawing/2014/main" val="435637907"/>
                    </a:ext>
                  </a:extLst>
                </a:gridCol>
                <a:gridCol w="654416">
                  <a:extLst>
                    <a:ext uri="{9D8B030D-6E8A-4147-A177-3AD203B41FA5}">
                      <a16:colId xmlns:a16="http://schemas.microsoft.com/office/drawing/2014/main" val="2596848462"/>
                    </a:ext>
                  </a:extLst>
                </a:gridCol>
                <a:gridCol w="654416">
                  <a:extLst>
                    <a:ext uri="{9D8B030D-6E8A-4147-A177-3AD203B41FA5}">
                      <a16:colId xmlns:a16="http://schemas.microsoft.com/office/drawing/2014/main" val="4260322117"/>
                    </a:ext>
                  </a:extLst>
                </a:gridCol>
                <a:gridCol w="654416">
                  <a:extLst>
                    <a:ext uri="{9D8B030D-6E8A-4147-A177-3AD203B41FA5}">
                      <a16:colId xmlns:a16="http://schemas.microsoft.com/office/drawing/2014/main" val="521248527"/>
                    </a:ext>
                  </a:extLst>
                </a:gridCol>
                <a:gridCol w="607672">
                  <a:extLst>
                    <a:ext uri="{9D8B030D-6E8A-4147-A177-3AD203B41FA5}">
                      <a16:colId xmlns:a16="http://schemas.microsoft.com/office/drawing/2014/main" val="234854091"/>
                    </a:ext>
                  </a:extLst>
                </a:gridCol>
                <a:gridCol w="654416">
                  <a:extLst>
                    <a:ext uri="{9D8B030D-6E8A-4147-A177-3AD203B41FA5}">
                      <a16:colId xmlns:a16="http://schemas.microsoft.com/office/drawing/2014/main" val="1425478352"/>
                    </a:ext>
                  </a:extLst>
                </a:gridCol>
                <a:gridCol w="618562">
                  <a:extLst>
                    <a:ext uri="{9D8B030D-6E8A-4147-A177-3AD203B41FA5}">
                      <a16:colId xmlns:a16="http://schemas.microsoft.com/office/drawing/2014/main" val="2671938351"/>
                    </a:ext>
                  </a:extLst>
                </a:gridCol>
              </a:tblGrid>
              <a:tr h="313677">
                <a:tc rowSpan="2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Areas</a:t>
                      </a:r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Countermeasure Horizontal Deployment</a:t>
                      </a:r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Line to be Implement</a:t>
                      </a:r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787693"/>
                  </a:ext>
                </a:extLst>
              </a:tr>
              <a:tr h="470515">
                <a:tc vMerge="1">
                  <a:txBody>
                    <a:bodyPr/>
                    <a:lstStyle/>
                    <a:p>
                      <a:pPr algn="ctr"/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Assy 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Line-2</a:t>
                      </a:r>
                      <a:endParaRPr lang="en-IN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Assy K0NA</a:t>
                      </a:r>
                      <a:endParaRPr lang="en-IN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Assy K1CA</a:t>
                      </a:r>
                      <a:endParaRPr lang="en-IN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Line-1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K0NA</a:t>
                      </a:r>
                      <a:endParaRPr lang="en-IN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Line-2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K0NA</a:t>
                      </a:r>
                      <a:endParaRPr lang="en-IN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Line-3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K0PG</a:t>
                      </a:r>
                      <a:endParaRPr lang="en-IN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Line-4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K0PG</a:t>
                      </a:r>
                      <a:endParaRPr lang="en-IN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Line-5</a:t>
                      </a:r>
                    </a:p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K1CA</a:t>
                      </a:r>
                      <a:endParaRPr lang="en-IN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Line-7</a:t>
                      </a:r>
                      <a:endParaRPr lang="en-IN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IN" sz="1200" b="0" dirty="0">
                          <a:solidFill>
                            <a:schemeClr val="tx1"/>
                          </a:solidFill>
                        </a:rPr>
                        <a:t>K0PG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97167"/>
                  </a:ext>
                </a:extLst>
              </a:tr>
              <a:tr h="376412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Occurrence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Life to be Fixed for Clamping pad</a:t>
                      </a:r>
                      <a:r>
                        <a:rPr kumimoji="1" lang="en-US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endParaRPr kumimoji="1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kumimoji="1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88311"/>
                  </a:ext>
                </a:extLst>
              </a:tr>
              <a:tr h="376412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Clamp jaws face Knurling to more grip on Part.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NA</a:t>
                      </a:r>
                      <a:endParaRPr kumimoji="1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NA</a:t>
                      </a:r>
                      <a:endParaRPr kumimoji="1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NA</a:t>
                      </a:r>
                      <a:endParaRPr kumimoji="1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endParaRPr kumimoji="1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endParaRPr kumimoji="1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5260693"/>
                  </a:ext>
                </a:extLst>
              </a:tr>
              <a:tr h="470515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POKA YOKA to be implement at Manual Loading table for next process.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NA</a:t>
                      </a:r>
                      <a:endParaRPr kumimoji="1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NA</a:t>
                      </a:r>
                      <a:endParaRPr kumimoji="1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NA</a:t>
                      </a:r>
                      <a:endParaRPr kumimoji="1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endParaRPr kumimoji="1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47664"/>
                  </a:ext>
                </a:extLst>
              </a:tr>
              <a:tr h="432525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Operator press siren button when received alarm in machine.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NA</a:t>
                      </a:r>
                      <a:endParaRPr kumimoji="1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NA</a:t>
                      </a:r>
                      <a:endParaRPr kumimoji="1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NA</a:t>
                      </a:r>
                      <a:endParaRPr kumimoji="1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575174"/>
                  </a:ext>
                </a:extLst>
              </a:tr>
              <a:tr h="470515">
                <a:tc row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Outflow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Standard procedure made for judgment on alarm parts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405441"/>
                  </a:ext>
                </a:extLst>
              </a:tr>
              <a:tr h="658722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Alarm Parts treat as Rejection and put red tag and keep in red bin awareness given to all associate line for the issue.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899682"/>
                  </a:ext>
                </a:extLst>
              </a:tr>
              <a:tr h="470515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Awareness Given to all associate for the Issue.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164311"/>
                  </a:ext>
                </a:extLst>
              </a:tr>
              <a:tr h="658722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Rework for the Dowel Alarm parts started as defined QTAR Rule.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2459423"/>
                  </a:ext>
                </a:extLst>
              </a:tr>
              <a:tr h="470515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SOP Made for the Alarm handling Parts.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9725"/>
                  </a:ext>
                </a:extLst>
              </a:tr>
              <a:tr h="470515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POKA YOKE  to be implement to detect while Grinding OD Check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669696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FBD3B14-B9C3-4E05-B2E9-4AC5CDABCFCF}"/>
              </a:ext>
            </a:extLst>
          </p:cNvPr>
          <p:cNvSpPr txBox="1"/>
          <p:nvPr/>
        </p:nvSpPr>
        <p:spPr>
          <a:xfrm>
            <a:off x="638083" y="6458857"/>
            <a:ext cx="9915987" cy="399143"/>
          </a:xfrm>
          <a:prstGeom prst="rect">
            <a:avLst/>
          </a:prstGeom>
          <a:solidFill>
            <a:srgbClr val="FF0000"/>
          </a:solidFill>
        </p:spPr>
        <p:txBody>
          <a:bodyPr wrap="square" lIns="72000" tIns="72000" rIns="72000" bIns="72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Actions are initiated and horizontally deployment and will complete within this Month.</a:t>
            </a:r>
            <a:endParaRPr kumimoji="1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6FB9199-CEA4-4C4C-9762-0B67227AE477}"/>
              </a:ext>
            </a:extLst>
          </p:cNvPr>
          <p:cNvSpPr/>
          <p:nvPr/>
        </p:nvSpPr>
        <p:spPr>
          <a:xfrm>
            <a:off x="1223491" y="1493948"/>
            <a:ext cx="257578" cy="24469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F8DE73-5A5E-47D6-B065-26502F84D3A6}"/>
              </a:ext>
            </a:extLst>
          </p:cNvPr>
          <p:cNvSpPr/>
          <p:nvPr/>
        </p:nvSpPr>
        <p:spPr>
          <a:xfrm>
            <a:off x="1236370" y="1851465"/>
            <a:ext cx="257578" cy="24469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4DA94C-20AE-48E5-B68C-9D50E13C6B3D}"/>
              </a:ext>
            </a:extLst>
          </p:cNvPr>
          <p:cNvSpPr/>
          <p:nvPr/>
        </p:nvSpPr>
        <p:spPr>
          <a:xfrm>
            <a:off x="1236370" y="2382431"/>
            <a:ext cx="257578" cy="24469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8BD841A-D1C0-4DF2-9C42-65A38B741789}"/>
              </a:ext>
            </a:extLst>
          </p:cNvPr>
          <p:cNvSpPr/>
          <p:nvPr/>
        </p:nvSpPr>
        <p:spPr>
          <a:xfrm>
            <a:off x="1236370" y="2768837"/>
            <a:ext cx="257578" cy="24469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4D8EE7-CBE1-40AD-B3D8-E6DE062F709D}"/>
              </a:ext>
            </a:extLst>
          </p:cNvPr>
          <p:cNvSpPr/>
          <p:nvPr/>
        </p:nvSpPr>
        <p:spPr>
          <a:xfrm>
            <a:off x="1249250" y="3169282"/>
            <a:ext cx="257578" cy="24469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4667208-3CD9-454C-8BED-35C0B16C3BD5}"/>
              </a:ext>
            </a:extLst>
          </p:cNvPr>
          <p:cNvSpPr/>
          <p:nvPr/>
        </p:nvSpPr>
        <p:spPr>
          <a:xfrm>
            <a:off x="1249250" y="3700179"/>
            <a:ext cx="257578" cy="24469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6A408C-7B59-48DD-BDC9-206A9111D72C}"/>
              </a:ext>
            </a:extLst>
          </p:cNvPr>
          <p:cNvSpPr/>
          <p:nvPr/>
        </p:nvSpPr>
        <p:spPr>
          <a:xfrm>
            <a:off x="1223491" y="4315783"/>
            <a:ext cx="257578" cy="24469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DAF538A-6D20-412E-AD77-931F586596CA}"/>
              </a:ext>
            </a:extLst>
          </p:cNvPr>
          <p:cNvSpPr/>
          <p:nvPr/>
        </p:nvSpPr>
        <p:spPr>
          <a:xfrm>
            <a:off x="1223491" y="4909473"/>
            <a:ext cx="257578" cy="24469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41F0CEA-3872-4E75-B2C1-E1447AC00A23}"/>
              </a:ext>
            </a:extLst>
          </p:cNvPr>
          <p:cNvSpPr/>
          <p:nvPr/>
        </p:nvSpPr>
        <p:spPr>
          <a:xfrm>
            <a:off x="1249250" y="5412226"/>
            <a:ext cx="257578" cy="24469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C7BA0C9-A1E5-4301-A291-A6DCD9BD1383}"/>
              </a:ext>
            </a:extLst>
          </p:cNvPr>
          <p:cNvSpPr/>
          <p:nvPr/>
        </p:nvSpPr>
        <p:spPr>
          <a:xfrm>
            <a:off x="1249250" y="5905480"/>
            <a:ext cx="257578" cy="24469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1889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ordArt 2" descr="Paper bag">
            <a:extLst>
              <a:ext uri="{FF2B5EF4-FFF2-40B4-BE49-F238E27FC236}">
                <a16:creationId xmlns:a16="http://schemas.microsoft.com/office/drawing/2014/main" id="{6CE08D25-A766-48CA-A625-F40A362BF04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729245" y="571081"/>
            <a:ext cx="6197600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eaLnBrk="1" hangingPunct="1">
              <a:defRPr/>
            </a:pPr>
            <a:r>
              <a:rPr lang="en-US" sz="2400" kern="10" dirty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/>
                <a:cs typeface="Times New Roman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501240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6DE2-150F-4CCF-8071-EBDD8962E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7" y="83312"/>
            <a:ext cx="6202173" cy="558800"/>
          </a:xfrm>
        </p:spPr>
        <p:txBody>
          <a:bodyPr anchor="ctr" anchorCtr="0"/>
          <a:lstStyle/>
          <a:p>
            <a:pPr marL="342900" indent="-342900" defTabSz="914400" fontAlgn="base">
              <a:lnSpc>
                <a:spcPct val="100000"/>
              </a:lnSpc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OVERVIEW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&amp;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BACKGROUND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1DF358-FE3F-4F74-9C3E-8847201C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graphicFrame>
        <p:nvGraphicFramePr>
          <p:cNvPr id="12" name="表 10">
            <a:extLst>
              <a:ext uri="{FF2B5EF4-FFF2-40B4-BE49-F238E27FC236}">
                <a16:creationId xmlns:a16="http://schemas.microsoft.com/office/drawing/2014/main" id="{1F756E29-BAE3-47B9-8C71-FEE7C5672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848532"/>
              </p:ext>
            </p:extLst>
          </p:nvPr>
        </p:nvGraphicFramePr>
        <p:xfrm>
          <a:off x="98425" y="749301"/>
          <a:ext cx="5711045" cy="3368516"/>
        </p:xfrm>
        <a:graphic>
          <a:graphicData uri="http://schemas.openxmlformats.org/drawingml/2006/table">
            <a:tbl>
              <a:tblPr firstRow="1" bandRow="1"/>
              <a:tblGrid>
                <a:gridCol w="182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3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500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1. Overview</a:t>
                      </a:r>
                      <a:r>
                        <a:rPr kumimoji="1" lang="ja-JP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  <a:endParaRPr kumimoji="1" lang="en-US" altLang="ja-JP" sz="1100" b="1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1998" marR="71998" marT="35992" marB="359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171450" marR="0" lvl="0" indent="-17145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1" lang="en-US" altLang="ja-JP" sz="1100" b="1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Parts Name : Shaft comp Cam (K0PG)</a:t>
                      </a:r>
                    </a:p>
                  </a:txBody>
                  <a:tcPr marL="71998" marR="71998" marT="35992" marB="359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523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1-1. Phenomenon of Occurrence</a:t>
                      </a:r>
                      <a:r>
                        <a:rPr kumimoji="1" lang="en-US" altLang="ja-JP" sz="1100" b="1" kern="1200" baseline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      </a:t>
                      </a:r>
                      <a:endParaRPr kumimoji="1" lang="en-US" altLang="ja-JP" sz="1100" b="1" kern="12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1998" marR="71998" marT="35992" marB="359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marR="0" lvl="0" indent="-17145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ja-JP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Reamer Operation Missed</a:t>
                      </a:r>
                    </a:p>
                  </a:txBody>
                  <a:tcPr marL="71998" marR="71998" marT="35992" marB="359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355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1-2. Number of Claims</a:t>
                      </a:r>
                      <a:r>
                        <a:rPr kumimoji="1" lang="ja-JP" altLang="en-US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　</a:t>
                      </a:r>
                      <a:endParaRPr kumimoji="1" lang="en-US" altLang="ja-JP" sz="1100" b="1" kern="12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1998" marR="71998" marT="35992" marB="359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altLang="ja-JP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02Nos</a:t>
                      </a:r>
                      <a:r>
                        <a:rPr kumimoji="1" lang="en-IN" altLang="ja-JP" sz="1100" b="1" kern="1200" baseline="300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(</a:t>
                      </a:r>
                      <a:r>
                        <a:rPr kumimoji="1" lang="en-IN" altLang="ja-JP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Vehicle rolled out) </a:t>
                      </a:r>
                      <a:endParaRPr kumimoji="1" lang="en-US" altLang="ja-JP" sz="1100" b="1" kern="12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1998" marR="71998" marT="35992" marB="359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641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1-3.Occurance Lot No.</a:t>
                      </a:r>
                    </a:p>
                  </a:txBody>
                  <a:tcPr marL="71998" marR="71998" marT="35992" marB="359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altLang="ja-JP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Invoice No.</a:t>
                      </a:r>
                      <a:r>
                        <a:rPr kumimoji="1" lang="en-US" sz="1100" dirty="0">
                          <a:solidFill>
                            <a:prstClr val="black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</a:t>
                      </a: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+mn-cs"/>
                        </a:rPr>
                        <a:t>8212104605</a:t>
                      </a:r>
                      <a:endParaRPr kumimoji="1" lang="en-US" altLang="ja-JP" sz="1100" b="1" kern="12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1998" marR="71998" marT="35992" marB="359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507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1-4. Cause of Occurrence</a:t>
                      </a:r>
                      <a:r>
                        <a:rPr kumimoji="1" lang="ja-JP" altLang="en-US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　</a:t>
                      </a:r>
                      <a:endParaRPr kumimoji="1" lang="en-US" altLang="ja-JP" sz="1100" b="1" kern="12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1998" marR="71998" marT="35992" marB="359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Dowel Pin Came Out</a:t>
                      </a:r>
                    </a:p>
                  </a:txBody>
                  <a:tcPr marL="71998" marR="71998" marT="35992" marB="359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4322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1-4. Countermeasure Details</a:t>
                      </a:r>
                    </a:p>
                  </a:txBody>
                  <a:tcPr marL="71998" marR="71998" marT="35992" marB="359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Immediate action:</a:t>
                      </a:r>
                      <a:endParaRPr kumimoji="1" lang="en-IN" altLang="ja-JP" sz="1100" b="1" kern="12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IN" altLang="ja-JP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100% Parts checked 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IN" altLang="ja-JP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Identify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IN" altLang="ja-JP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Process Verify-Occurrence and Outflow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100" b="1" kern="12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1998" marR="71998" marT="35992" marB="359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507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1-5. Affected Range</a:t>
                      </a:r>
                    </a:p>
                  </a:txBody>
                  <a:tcPr marL="71998" marR="71998" marT="35992" marB="359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1" kern="1200" baseline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8065Nos </a:t>
                      </a:r>
                    </a:p>
                  </a:txBody>
                  <a:tcPr marL="71998" marR="71998" marT="35992" marB="359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291F5132-BF41-49A0-98CD-BB31A6DF5EA3}"/>
              </a:ext>
            </a:extLst>
          </p:cNvPr>
          <p:cNvGrpSpPr/>
          <p:nvPr/>
        </p:nvGrpSpPr>
        <p:grpSpPr>
          <a:xfrm>
            <a:off x="5445920" y="871130"/>
            <a:ext cx="6635389" cy="5237569"/>
            <a:chOff x="6096000" y="956175"/>
            <a:chExt cx="5997575" cy="3051643"/>
          </a:xfrm>
        </p:grpSpPr>
        <p:sp>
          <p:nvSpPr>
            <p:cNvPr id="16" name="Rectangle 63">
              <a:extLst>
                <a:ext uri="{FF2B5EF4-FFF2-40B4-BE49-F238E27FC236}">
                  <a16:creationId xmlns:a16="http://schemas.microsoft.com/office/drawing/2014/main" id="{511446FC-B2EB-4B34-882E-A6A301FAE263}"/>
                </a:ext>
              </a:extLst>
            </p:cNvPr>
            <p:cNvSpPr/>
            <p:nvPr/>
          </p:nvSpPr>
          <p:spPr>
            <a:xfrm>
              <a:off x="6096000" y="956175"/>
              <a:ext cx="5997575" cy="3051643"/>
            </a:xfrm>
            <a:prstGeom prst="rect">
              <a:avLst/>
            </a:prstGeom>
            <a:noFill/>
            <a:ln w="25400" cap="flat" cmpd="sng" algn="ctr">
              <a:solidFill>
                <a:srgbClr val="EEECE1"/>
              </a:solidFill>
              <a:prstDash val="solid"/>
            </a:ln>
            <a:effectLst>
              <a:glow rad="63500">
                <a:srgbClr val="8064A2">
                  <a:satMod val="175000"/>
                  <a:alpha val="40000"/>
                </a:srgbClr>
              </a:glow>
            </a:effectLst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8" name="テキスト ボックス 1">
              <a:extLst>
                <a:ext uri="{FF2B5EF4-FFF2-40B4-BE49-F238E27FC236}">
                  <a16:creationId xmlns:a16="http://schemas.microsoft.com/office/drawing/2014/main" id="{3808B6C0-473C-4556-ADDC-5F5638F2C1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80065" y="2219676"/>
              <a:ext cx="112395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ja-JP" sz="1400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Groove</a:t>
              </a:r>
              <a:endParaRPr lang="ja-JP" altLang="en-US" sz="140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24" name="テキスト ボックス 1">
              <a:extLst>
                <a:ext uri="{FF2B5EF4-FFF2-40B4-BE49-F238E27FC236}">
                  <a16:creationId xmlns:a16="http://schemas.microsoft.com/office/drawing/2014/main" id="{1DC95F9B-99E9-42C2-851B-B5CC332A9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80869" y="2142182"/>
              <a:ext cx="933240" cy="255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ja-JP" sz="1400" dirty="0">
                  <a:solidFill>
                    <a:prstClr val="white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Groove</a:t>
              </a:r>
              <a:endParaRPr lang="ja-JP" altLang="en-US" sz="1400">
                <a:solidFill>
                  <a:prstClr val="white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1D77E77-0FEC-4163-B2C1-53F56DBC6D57}"/>
              </a:ext>
            </a:extLst>
          </p:cNvPr>
          <p:cNvSpPr/>
          <p:nvPr/>
        </p:nvSpPr>
        <p:spPr>
          <a:xfrm>
            <a:off x="5910067" y="5681340"/>
            <a:ext cx="58151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Reference photo for understand Problem.</a:t>
            </a:r>
            <a:endParaRPr kumimoji="1" lang="en-IN" sz="2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EFC0DC-033F-4B09-82FA-C907E24A06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0859" y="893817"/>
            <a:ext cx="3151092" cy="309776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C9380F-66EA-40F8-8B65-91A16EB90E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7296" y="893817"/>
            <a:ext cx="3297996" cy="3097761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8930CD3-54CF-4063-AC68-DB3C078623D9}"/>
              </a:ext>
            </a:extLst>
          </p:cNvPr>
          <p:cNvSpPr/>
          <p:nvPr/>
        </p:nvSpPr>
        <p:spPr>
          <a:xfrm>
            <a:off x="5445920" y="4084432"/>
            <a:ext cx="3186031" cy="16004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IN" sz="2000" dirty="0"/>
              <a:t>Reamer Operation Missed Parts Having Chamfer Length more    </a:t>
            </a:r>
          </a:p>
          <a:p>
            <a:r>
              <a:rPr lang="en-IN" sz="2000" dirty="0"/>
              <a:t>Spe:10.00-0.02 /-0.035mm  </a:t>
            </a:r>
          </a:p>
          <a:p>
            <a:r>
              <a:rPr lang="en-IN" dirty="0">
                <a:solidFill>
                  <a:srgbClr val="FF0000"/>
                </a:solidFill>
              </a:rPr>
              <a:t>( Obs: </a:t>
            </a:r>
            <a:r>
              <a:rPr kumimoji="1" lang="en-IN" altLang="en-US" b="0" i="0" u="none" strike="noStrike" kern="1200" cap="none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9.626 &amp; 9.596mm) </a:t>
            </a:r>
            <a:endParaRPr lang="en-IN" sz="2000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25FBC1-809F-4F0F-88CB-6A1350B56289}"/>
              </a:ext>
            </a:extLst>
          </p:cNvPr>
          <p:cNvSpPr/>
          <p:nvPr/>
        </p:nvSpPr>
        <p:spPr>
          <a:xfrm>
            <a:off x="8697150" y="4084431"/>
            <a:ext cx="3318142" cy="13234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IN" sz="2000" dirty="0"/>
              <a:t>Reamer Operation Parts Having Chamfer Length Less Spe: 10.00-0.02 /-0.035mm</a:t>
            </a:r>
          </a:p>
          <a:p>
            <a:r>
              <a:rPr lang="en-IN" sz="2000" dirty="0"/>
              <a:t> ( Obs: </a:t>
            </a:r>
            <a:r>
              <a:rPr kumimoji="1" lang="en-IN" altLang="en-US" sz="2000" b="0" i="0" u="none" strike="noStrike" kern="1200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Tahoma" panose="020B0604030504040204" pitchFamily="34" charset="0"/>
              </a:rPr>
              <a:t>9.975mm) </a:t>
            </a:r>
            <a:endParaRPr lang="en-IN" sz="2000" dirty="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95DE51DB-E22F-4882-8C1B-E1FF74A37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248409"/>
              </p:ext>
            </p:extLst>
          </p:nvPr>
        </p:nvGraphicFramePr>
        <p:xfrm>
          <a:off x="130388" y="4229509"/>
          <a:ext cx="5112172" cy="2394803"/>
        </p:xfrm>
        <a:graphic>
          <a:graphicData uri="http://schemas.openxmlformats.org/drawingml/2006/table">
            <a:tbl>
              <a:tblPr/>
              <a:tblGrid>
                <a:gridCol w="546771">
                  <a:extLst>
                    <a:ext uri="{9D8B030D-6E8A-4147-A177-3AD203B41FA5}">
                      <a16:colId xmlns:a16="http://schemas.microsoft.com/office/drawing/2014/main" val="2385839470"/>
                    </a:ext>
                  </a:extLst>
                </a:gridCol>
                <a:gridCol w="1279933">
                  <a:extLst>
                    <a:ext uri="{9D8B030D-6E8A-4147-A177-3AD203B41FA5}">
                      <a16:colId xmlns:a16="http://schemas.microsoft.com/office/drawing/2014/main" val="3487777638"/>
                    </a:ext>
                  </a:extLst>
                </a:gridCol>
                <a:gridCol w="928930">
                  <a:extLst>
                    <a:ext uri="{9D8B030D-6E8A-4147-A177-3AD203B41FA5}">
                      <a16:colId xmlns:a16="http://schemas.microsoft.com/office/drawing/2014/main" val="2568032941"/>
                    </a:ext>
                  </a:extLst>
                </a:gridCol>
                <a:gridCol w="848629">
                  <a:extLst>
                    <a:ext uri="{9D8B030D-6E8A-4147-A177-3AD203B41FA5}">
                      <a16:colId xmlns:a16="http://schemas.microsoft.com/office/drawing/2014/main" val="3378758550"/>
                    </a:ext>
                  </a:extLst>
                </a:gridCol>
                <a:gridCol w="432765">
                  <a:extLst>
                    <a:ext uri="{9D8B030D-6E8A-4147-A177-3AD203B41FA5}">
                      <a16:colId xmlns:a16="http://schemas.microsoft.com/office/drawing/2014/main" val="1792179503"/>
                    </a:ext>
                  </a:extLst>
                </a:gridCol>
                <a:gridCol w="1075144">
                  <a:extLst>
                    <a:ext uri="{9D8B030D-6E8A-4147-A177-3AD203B41FA5}">
                      <a16:colId xmlns:a16="http://schemas.microsoft.com/office/drawing/2014/main" val="4244640136"/>
                    </a:ext>
                  </a:extLst>
                </a:gridCol>
              </a:tblGrid>
              <a:tr h="414988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050" b="1" kern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Available Parts Segregation Details- Shaft Comp Cam Operation Missed</a:t>
                      </a:r>
                      <a:endParaRPr kumimoji="1" lang="en-IN" sz="1100" b="1" kern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331115"/>
                  </a:ext>
                </a:extLst>
              </a:tr>
              <a:tr h="26335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Sl. No.</a:t>
                      </a: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Stage</a:t>
                      </a: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Qty</a:t>
                      </a: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</a:t>
                      </a: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NG</a:t>
                      </a: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ending</a:t>
                      </a: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664689"/>
                  </a:ext>
                </a:extLst>
              </a:tr>
              <a:tr h="2600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Wear house</a:t>
                      </a: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15,300</a:t>
                      </a: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15,300</a:t>
                      </a: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ＭＳ Ｐゴシック"/>
                          <a:cs typeface="+mn-cs"/>
                        </a:rPr>
                        <a:t>0</a:t>
                      </a: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507734"/>
                  </a:ext>
                </a:extLst>
              </a:tr>
              <a:tr h="26008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FG</a:t>
                      </a:r>
                      <a:endParaRPr kumimoji="1" lang="en-IN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ＭＳ Ｐゴシック"/>
                          <a:cs typeface="+mn-cs"/>
                        </a:rPr>
                        <a:t>0</a:t>
                      </a:r>
                      <a:endParaRPr kumimoji="1" lang="en-IN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ＭＳ Ｐゴシック"/>
                        <a:cs typeface="+mn-cs"/>
                      </a:endParaRP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761491"/>
                  </a:ext>
                </a:extLst>
              </a:tr>
              <a:tr h="2967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QGATE</a:t>
                      </a:r>
                      <a:endParaRPr kumimoji="1" lang="en-IN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ＭＳ Ｐゴシック"/>
                          <a:cs typeface="+mn-cs"/>
                        </a:rPr>
                        <a:t>0</a:t>
                      </a:r>
                      <a:endParaRPr kumimoji="1" lang="en-IN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ＭＳ Ｐゴシック"/>
                        <a:cs typeface="+mn-cs"/>
                      </a:endParaRP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7171473"/>
                  </a:ext>
                </a:extLst>
              </a:tr>
              <a:tr h="2967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ASSY</a:t>
                      </a:r>
                      <a:endParaRPr kumimoji="1" lang="en-IN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ＭＳ Ｐゴシック"/>
                          <a:cs typeface="+mn-cs"/>
                        </a:rPr>
                        <a:t>0</a:t>
                      </a:r>
                      <a:endParaRPr kumimoji="1" lang="en-IN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ＭＳ Ｐゴシック"/>
                        <a:cs typeface="+mn-cs"/>
                      </a:endParaRP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567339"/>
                  </a:ext>
                </a:extLst>
              </a:tr>
              <a:tr h="2967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PROCESS</a:t>
                      </a:r>
                      <a:endParaRPr kumimoji="1" lang="en-IN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7777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7777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ＭＳ Ｐゴシック"/>
                          <a:cs typeface="+mn-cs"/>
                        </a:rPr>
                        <a:t>0</a:t>
                      </a:r>
                      <a:endParaRPr kumimoji="1" lang="en-IN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ＭＳ Ｐゴシック"/>
                        <a:cs typeface="+mn-cs"/>
                      </a:endParaRP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933525"/>
                  </a:ext>
                </a:extLst>
              </a:tr>
              <a:tr h="305997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IN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23,365</a:t>
                      </a: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23,365</a:t>
                      </a: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ＭＳ Ｐゴシック"/>
                          <a:cs typeface="+mn-cs"/>
                        </a:rPr>
                        <a:t>0</a:t>
                      </a:r>
                      <a:endParaRPr kumimoji="1" lang="en-I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ＭＳ Ｐゴシック"/>
                        <a:cs typeface="+mn-cs"/>
                      </a:endParaRPr>
                    </a:p>
                  </a:txBody>
                  <a:tcPr marL="9017" marR="9017" marT="90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55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6013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6DE2-150F-4CCF-8071-EBDD8962E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8" y="132080"/>
            <a:ext cx="7081072" cy="558800"/>
          </a:xfrm>
        </p:spPr>
        <p:txBody>
          <a:bodyPr/>
          <a:lstStyle/>
          <a:p>
            <a:pPr marL="342900" indent="-342900" defTabSz="914400" fontAlgn="base">
              <a:lnSpc>
                <a:spcPct val="100000"/>
              </a:lnSpc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OBSERVATION &amp; PROCESS FLOW</a:t>
            </a:r>
            <a:endParaRPr lang="ja-JP" altLang="en-US" b="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1DF358-FE3F-4F74-9C3E-8847201C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9FAF3BD-7C86-453F-A9EE-F810832C13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681403"/>
              </p:ext>
            </p:extLst>
          </p:nvPr>
        </p:nvGraphicFramePr>
        <p:xfrm>
          <a:off x="153358" y="1052453"/>
          <a:ext cx="5564691" cy="2395768"/>
        </p:xfrm>
        <a:graphic>
          <a:graphicData uri="http://schemas.openxmlformats.org/drawingml/2006/table">
            <a:tbl>
              <a:tblPr/>
              <a:tblGrid>
                <a:gridCol w="335980">
                  <a:extLst>
                    <a:ext uri="{9D8B030D-6E8A-4147-A177-3AD203B41FA5}">
                      <a16:colId xmlns:a16="http://schemas.microsoft.com/office/drawing/2014/main" val="780995178"/>
                    </a:ext>
                  </a:extLst>
                </a:gridCol>
                <a:gridCol w="1031666">
                  <a:extLst>
                    <a:ext uri="{9D8B030D-6E8A-4147-A177-3AD203B41FA5}">
                      <a16:colId xmlns:a16="http://schemas.microsoft.com/office/drawing/2014/main" val="3199950640"/>
                    </a:ext>
                  </a:extLst>
                </a:gridCol>
                <a:gridCol w="1581495">
                  <a:extLst>
                    <a:ext uri="{9D8B030D-6E8A-4147-A177-3AD203B41FA5}">
                      <a16:colId xmlns:a16="http://schemas.microsoft.com/office/drawing/2014/main" val="3856902505"/>
                    </a:ext>
                  </a:extLst>
                </a:gridCol>
                <a:gridCol w="1922125">
                  <a:extLst>
                    <a:ext uri="{9D8B030D-6E8A-4147-A177-3AD203B41FA5}">
                      <a16:colId xmlns:a16="http://schemas.microsoft.com/office/drawing/2014/main" val="1325044981"/>
                    </a:ext>
                  </a:extLst>
                </a:gridCol>
                <a:gridCol w="693425">
                  <a:extLst>
                    <a:ext uri="{9D8B030D-6E8A-4147-A177-3AD203B41FA5}">
                      <a16:colId xmlns:a16="http://schemas.microsoft.com/office/drawing/2014/main" val="2859949212"/>
                    </a:ext>
                  </a:extLst>
                </a:gridCol>
              </a:tblGrid>
              <a:tr h="3791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SL 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Verification Items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Rule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Observation On NG Parts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281142"/>
                  </a:ext>
                </a:extLst>
              </a:tr>
              <a:tr h="4159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Parts inspection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Parts marking on face after inspection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Available on parts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OK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206186"/>
                  </a:ext>
                </a:extLst>
              </a:tr>
              <a:tr h="5364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Dowel Condition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As per drawing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Assy at vehicle there is no any information initially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OK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309819"/>
                  </a:ext>
                </a:extLst>
              </a:tr>
              <a:tr h="514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Should not Comes Out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Dowel Pin Comes Out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63066"/>
                  </a:ext>
                </a:extLst>
              </a:tr>
              <a:tr h="549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Initial observation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As per Parameters checked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kumimoji="1" lang="en-IN" altLang="en-US" sz="1100" b="0" i="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Tahoma" panose="020B0604030504040204" pitchFamily="34" charset="0"/>
                        </a:rPr>
                        <a:t>Cam Shaft ID 10.0 -0.020,0.035 observed up to 9.626 &amp; 9.596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16810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A295508D-F432-411F-BBCC-31F9317B310F}"/>
              </a:ext>
            </a:extLst>
          </p:cNvPr>
          <p:cNvSpPr txBox="1"/>
          <p:nvPr/>
        </p:nvSpPr>
        <p:spPr>
          <a:xfrm>
            <a:off x="70791" y="3557986"/>
            <a:ext cx="5256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457200">
              <a:defRPr sz="160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1pPr>
          </a:lstStyle>
          <a:p>
            <a:r>
              <a:rPr lang="en-US" dirty="0"/>
              <a:t>PROCESS SEQUENCE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2D9536-C516-4205-A02C-59F8FAC63A74}"/>
              </a:ext>
            </a:extLst>
          </p:cNvPr>
          <p:cNvSpPr txBox="1"/>
          <p:nvPr/>
        </p:nvSpPr>
        <p:spPr>
          <a:xfrm>
            <a:off x="217151" y="699942"/>
            <a:ext cx="5256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600" dirty="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DETAILS OF NG PARTS –AS INFORMATION</a:t>
            </a:r>
          </a:p>
        </p:txBody>
      </p:sp>
      <p:sp>
        <p:nvSpPr>
          <p:cNvPr id="14" name="Chevron 4">
            <a:extLst>
              <a:ext uri="{FF2B5EF4-FFF2-40B4-BE49-F238E27FC236}">
                <a16:creationId xmlns:a16="http://schemas.microsoft.com/office/drawing/2014/main" id="{37CB44F7-1EF6-4240-8328-019856652D09}"/>
              </a:ext>
            </a:extLst>
          </p:cNvPr>
          <p:cNvSpPr/>
          <p:nvPr/>
        </p:nvSpPr>
        <p:spPr bwMode="auto">
          <a:xfrm flipH="1">
            <a:off x="10771013" y="3899138"/>
            <a:ext cx="1248343" cy="529412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Induction Hardening</a:t>
            </a:r>
            <a:endParaRPr kumimoji="1" lang="en-IN" sz="14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Chevron 4">
            <a:extLst>
              <a:ext uri="{FF2B5EF4-FFF2-40B4-BE49-F238E27FC236}">
                <a16:creationId xmlns:a16="http://schemas.microsoft.com/office/drawing/2014/main" id="{3202E1EF-9C01-4AAE-861F-EA33F946DC12}"/>
              </a:ext>
            </a:extLst>
          </p:cNvPr>
          <p:cNvSpPr/>
          <p:nvPr/>
        </p:nvSpPr>
        <p:spPr bwMode="auto">
          <a:xfrm flipH="1">
            <a:off x="9276052" y="3899909"/>
            <a:ext cx="1248343" cy="529412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Cam Milling</a:t>
            </a:r>
            <a:endParaRPr kumimoji="1" lang="en-IN" sz="14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Chevron 4">
            <a:extLst>
              <a:ext uri="{FF2B5EF4-FFF2-40B4-BE49-F238E27FC236}">
                <a16:creationId xmlns:a16="http://schemas.microsoft.com/office/drawing/2014/main" id="{809A23C0-89E2-4F0F-8925-7DA69148DE29}"/>
              </a:ext>
            </a:extLst>
          </p:cNvPr>
          <p:cNvSpPr/>
          <p:nvPr/>
        </p:nvSpPr>
        <p:spPr bwMode="auto">
          <a:xfrm flipH="1">
            <a:off x="7745977" y="3899909"/>
            <a:ext cx="1248343" cy="529412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>
              <a:lnSpc>
                <a:spcPct val="90000"/>
              </a:lnSpc>
              <a:spcAft>
                <a:spcPct val="35000"/>
              </a:spcAft>
            </a:pPr>
            <a:r>
              <a:rPr kumimoji="1" 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Keyway Milling</a:t>
            </a:r>
            <a:endParaRPr lang="en-US" sz="2000" dirty="0">
              <a:solidFill>
                <a:prstClr val="black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17" name="Chevron 4">
            <a:extLst>
              <a:ext uri="{FF2B5EF4-FFF2-40B4-BE49-F238E27FC236}">
                <a16:creationId xmlns:a16="http://schemas.microsoft.com/office/drawing/2014/main" id="{4D57F991-8DDB-4E17-93F5-F827199C82C9}"/>
              </a:ext>
            </a:extLst>
          </p:cNvPr>
          <p:cNvSpPr/>
          <p:nvPr/>
        </p:nvSpPr>
        <p:spPr bwMode="auto">
          <a:xfrm flipH="1">
            <a:off x="6238797" y="3899909"/>
            <a:ext cx="1248343" cy="529412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6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Drilling reaming</a:t>
            </a:r>
            <a:endParaRPr kumimoji="1" lang="en-IN" sz="16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Chevron 4">
            <a:extLst>
              <a:ext uri="{FF2B5EF4-FFF2-40B4-BE49-F238E27FC236}">
                <a16:creationId xmlns:a16="http://schemas.microsoft.com/office/drawing/2014/main" id="{34F9A8BC-59D2-4325-AE44-93A907514AB6}"/>
              </a:ext>
            </a:extLst>
          </p:cNvPr>
          <p:cNvSpPr/>
          <p:nvPr/>
        </p:nvSpPr>
        <p:spPr bwMode="auto">
          <a:xfrm>
            <a:off x="1695666" y="4734938"/>
            <a:ext cx="1248343" cy="529412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Child Parts Assy</a:t>
            </a:r>
            <a:endParaRPr kumimoji="1" lang="en-IN" sz="12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Chevron 4">
            <a:extLst>
              <a:ext uri="{FF2B5EF4-FFF2-40B4-BE49-F238E27FC236}">
                <a16:creationId xmlns:a16="http://schemas.microsoft.com/office/drawing/2014/main" id="{F74BB691-B257-461A-848C-0D88E50157A9}"/>
              </a:ext>
            </a:extLst>
          </p:cNvPr>
          <p:cNvSpPr/>
          <p:nvPr/>
        </p:nvSpPr>
        <p:spPr bwMode="auto">
          <a:xfrm>
            <a:off x="217151" y="4709175"/>
            <a:ext cx="1248343" cy="541177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Big Bearing Assy</a:t>
            </a:r>
            <a:endParaRPr kumimoji="1" lang="en-IN" sz="12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Chevron 4">
            <a:extLst>
              <a:ext uri="{FF2B5EF4-FFF2-40B4-BE49-F238E27FC236}">
                <a16:creationId xmlns:a16="http://schemas.microsoft.com/office/drawing/2014/main" id="{BC910514-5020-4DA2-8C6D-B7276AA3BA96}"/>
              </a:ext>
            </a:extLst>
          </p:cNvPr>
          <p:cNvSpPr/>
          <p:nvPr/>
        </p:nvSpPr>
        <p:spPr bwMode="auto">
          <a:xfrm>
            <a:off x="217151" y="3899909"/>
            <a:ext cx="1248343" cy="529412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Receiving Inspection</a:t>
            </a:r>
            <a:endParaRPr kumimoji="1" lang="en-IN" sz="14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Chevron 4">
            <a:extLst>
              <a:ext uri="{FF2B5EF4-FFF2-40B4-BE49-F238E27FC236}">
                <a16:creationId xmlns:a16="http://schemas.microsoft.com/office/drawing/2014/main" id="{FC583424-4247-4FEB-9313-C1B65F0941A8}"/>
              </a:ext>
            </a:extLst>
          </p:cNvPr>
          <p:cNvSpPr/>
          <p:nvPr/>
        </p:nvSpPr>
        <p:spPr bwMode="auto">
          <a:xfrm>
            <a:off x="1720278" y="3899909"/>
            <a:ext cx="1248343" cy="529412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Facing &amp; Centering</a:t>
            </a:r>
            <a:endParaRPr kumimoji="1" lang="en-IN" sz="14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Chevron 4">
            <a:extLst>
              <a:ext uri="{FF2B5EF4-FFF2-40B4-BE49-F238E27FC236}">
                <a16:creationId xmlns:a16="http://schemas.microsoft.com/office/drawing/2014/main" id="{30E4F240-1206-4AD2-8D1B-057C4C551F63}"/>
              </a:ext>
            </a:extLst>
          </p:cNvPr>
          <p:cNvSpPr/>
          <p:nvPr/>
        </p:nvSpPr>
        <p:spPr bwMode="auto">
          <a:xfrm>
            <a:off x="3210331" y="3899909"/>
            <a:ext cx="1248343" cy="529412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Turning 1</a:t>
            </a:r>
            <a:endParaRPr kumimoji="1" lang="en-IN" sz="14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Chevron 4">
            <a:extLst>
              <a:ext uri="{FF2B5EF4-FFF2-40B4-BE49-F238E27FC236}">
                <a16:creationId xmlns:a16="http://schemas.microsoft.com/office/drawing/2014/main" id="{BF8AF06B-C446-4896-B8C8-926328DCBC8A}"/>
              </a:ext>
            </a:extLst>
          </p:cNvPr>
          <p:cNvSpPr/>
          <p:nvPr/>
        </p:nvSpPr>
        <p:spPr bwMode="auto">
          <a:xfrm>
            <a:off x="4716528" y="3899909"/>
            <a:ext cx="1248343" cy="529412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Turning 2</a:t>
            </a:r>
            <a:endParaRPr kumimoji="1" lang="en-IN" sz="14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9754607-3AEC-4BF1-A7A3-F5A3225B92D2}"/>
              </a:ext>
            </a:extLst>
          </p:cNvPr>
          <p:cNvSpPr/>
          <p:nvPr/>
        </p:nvSpPr>
        <p:spPr bwMode="auto">
          <a:xfrm>
            <a:off x="2976211" y="3976378"/>
            <a:ext cx="218855" cy="37647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endParaRPr lang="en-US" sz="1050" dirty="0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3F32842-C3B4-4A0A-A461-40EEB6F789D2}"/>
              </a:ext>
            </a:extLst>
          </p:cNvPr>
          <p:cNvSpPr/>
          <p:nvPr/>
        </p:nvSpPr>
        <p:spPr bwMode="auto">
          <a:xfrm>
            <a:off x="1473176" y="3982263"/>
            <a:ext cx="225915" cy="36470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endParaRPr lang="en-US" sz="1050" dirty="0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03580D9-C17E-4407-A286-C77E201C304F}"/>
              </a:ext>
            </a:extLst>
          </p:cNvPr>
          <p:cNvSpPr/>
          <p:nvPr/>
        </p:nvSpPr>
        <p:spPr bwMode="auto">
          <a:xfrm>
            <a:off x="4461635" y="3982263"/>
            <a:ext cx="225915" cy="36470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endParaRPr lang="en-US" sz="1050" dirty="0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56B34CC-9BD1-434B-8AE4-BF9FA05D690D}"/>
              </a:ext>
            </a:extLst>
          </p:cNvPr>
          <p:cNvSpPr/>
          <p:nvPr/>
        </p:nvSpPr>
        <p:spPr bwMode="auto">
          <a:xfrm>
            <a:off x="5971104" y="3982263"/>
            <a:ext cx="240034" cy="36470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endParaRPr lang="en-US" sz="1050" dirty="0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93A11EF-97AD-4505-9510-2E8D8B8140EF}"/>
              </a:ext>
            </a:extLst>
          </p:cNvPr>
          <p:cNvSpPr/>
          <p:nvPr/>
        </p:nvSpPr>
        <p:spPr bwMode="auto">
          <a:xfrm>
            <a:off x="9023045" y="3982263"/>
            <a:ext cx="225915" cy="36470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endParaRPr lang="en-US" sz="1050" dirty="0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907938D-BA3D-41AE-89F4-AD1EB59210FD}"/>
              </a:ext>
            </a:extLst>
          </p:cNvPr>
          <p:cNvSpPr/>
          <p:nvPr/>
        </p:nvSpPr>
        <p:spPr bwMode="auto">
          <a:xfrm>
            <a:off x="7506517" y="3982263"/>
            <a:ext cx="225915" cy="36470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endParaRPr lang="en-US" sz="1050" dirty="0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6B20F2E2-F892-4CFD-AD08-D911E8A141F9}"/>
              </a:ext>
            </a:extLst>
          </p:cNvPr>
          <p:cNvSpPr/>
          <p:nvPr/>
        </p:nvSpPr>
        <p:spPr bwMode="auto">
          <a:xfrm>
            <a:off x="10552158" y="3982263"/>
            <a:ext cx="218855" cy="36470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endParaRPr lang="en-US" sz="1050" dirty="0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31" name="Chevron 4">
            <a:extLst>
              <a:ext uri="{FF2B5EF4-FFF2-40B4-BE49-F238E27FC236}">
                <a16:creationId xmlns:a16="http://schemas.microsoft.com/office/drawing/2014/main" id="{B582D79B-CDDB-4E60-A317-B3DF61652EB1}"/>
              </a:ext>
            </a:extLst>
          </p:cNvPr>
          <p:cNvSpPr/>
          <p:nvPr/>
        </p:nvSpPr>
        <p:spPr bwMode="auto">
          <a:xfrm>
            <a:off x="6238797" y="4729055"/>
            <a:ext cx="1248343" cy="541177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Buffing</a:t>
            </a:r>
            <a:endParaRPr kumimoji="1" lang="en-IN" sz="12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2" name="Chevron 4">
            <a:extLst>
              <a:ext uri="{FF2B5EF4-FFF2-40B4-BE49-F238E27FC236}">
                <a16:creationId xmlns:a16="http://schemas.microsoft.com/office/drawing/2014/main" id="{0F52FE37-A033-4AD1-B625-0BBC20F37309}"/>
              </a:ext>
            </a:extLst>
          </p:cNvPr>
          <p:cNvSpPr/>
          <p:nvPr/>
        </p:nvSpPr>
        <p:spPr bwMode="auto">
          <a:xfrm>
            <a:off x="7775885" y="4734938"/>
            <a:ext cx="1248343" cy="529412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Small Hole Drilling Reaming</a:t>
            </a:r>
            <a:endParaRPr kumimoji="1" lang="en-IN" sz="12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3" name="Chevron 4">
            <a:extLst>
              <a:ext uri="{FF2B5EF4-FFF2-40B4-BE49-F238E27FC236}">
                <a16:creationId xmlns:a16="http://schemas.microsoft.com/office/drawing/2014/main" id="{49198B74-8A40-4CC7-8BC5-349890F83F1E}"/>
              </a:ext>
            </a:extLst>
          </p:cNvPr>
          <p:cNvSpPr/>
          <p:nvPr/>
        </p:nvSpPr>
        <p:spPr bwMode="auto">
          <a:xfrm>
            <a:off x="9304426" y="4729055"/>
            <a:ext cx="1248343" cy="541177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Cam Grinding</a:t>
            </a:r>
            <a:endParaRPr kumimoji="1" lang="en-IN" sz="14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4" name="Chevron 4">
            <a:extLst>
              <a:ext uri="{FF2B5EF4-FFF2-40B4-BE49-F238E27FC236}">
                <a16:creationId xmlns:a16="http://schemas.microsoft.com/office/drawing/2014/main" id="{60D7DC7D-434F-49FE-AB55-504DF9DDFB6C}"/>
              </a:ext>
            </a:extLst>
          </p:cNvPr>
          <p:cNvSpPr/>
          <p:nvPr/>
        </p:nvSpPr>
        <p:spPr bwMode="auto">
          <a:xfrm>
            <a:off x="10832966" y="4727487"/>
            <a:ext cx="1248343" cy="541177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Axis Grinding</a:t>
            </a:r>
            <a:endParaRPr kumimoji="1" lang="en-IN" sz="14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Chevron 4">
            <a:extLst>
              <a:ext uri="{FF2B5EF4-FFF2-40B4-BE49-F238E27FC236}">
                <a16:creationId xmlns:a16="http://schemas.microsoft.com/office/drawing/2014/main" id="{220DF5F4-D1AB-4078-A687-C02C94CFD410}"/>
              </a:ext>
            </a:extLst>
          </p:cNvPr>
          <p:cNvSpPr/>
          <p:nvPr/>
        </p:nvSpPr>
        <p:spPr bwMode="auto">
          <a:xfrm flipH="1">
            <a:off x="4716528" y="4734938"/>
            <a:ext cx="1248343" cy="529412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Cam Lapping</a:t>
            </a:r>
            <a:endParaRPr kumimoji="1" lang="en-IN" sz="12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Chevron 4">
            <a:extLst>
              <a:ext uri="{FF2B5EF4-FFF2-40B4-BE49-F238E27FC236}">
                <a16:creationId xmlns:a16="http://schemas.microsoft.com/office/drawing/2014/main" id="{B6F15B2C-9D9C-4438-ADB5-36BC2A108AD9}"/>
              </a:ext>
            </a:extLst>
          </p:cNvPr>
          <p:cNvSpPr/>
          <p:nvPr/>
        </p:nvSpPr>
        <p:spPr bwMode="auto">
          <a:xfrm flipH="1">
            <a:off x="3210331" y="4734938"/>
            <a:ext cx="1248343" cy="529412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Visual Inspection</a:t>
            </a:r>
            <a:endParaRPr kumimoji="1" lang="en-IN" sz="12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96789537-3E35-4B05-B7A3-81D59FDAB4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0476" y="3641290"/>
            <a:ext cx="1248343" cy="292257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defTabSz="457200">
              <a:defRPr/>
            </a:pPr>
            <a:r>
              <a:rPr lang="en-US" alt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Occurrence</a:t>
            </a:r>
            <a:endParaRPr lang="en-IN" altLang="en-US" sz="1200" b="1" dirty="0">
              <a:solidFill>
                <a:srgbClr val="FF0000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9" name="Chevron 4">
            <a:extLst>
              <a:ext uri="{FF2B5EF4-FFF2-40B4-BE49-F238E27FC236}">
                <a16:creationId xmlns:a16="http://schemas.microsoft.com/office/drawing/2014/main" id="{30212A0B-0E3C-4AE5-96AD-17432DBCE23C}"/>
              </a:ext>
            </a:extLst>
          </p:cNvPr>
          <p:cNvSpPr/>
          <p:nvPr/>
        </p:nvSpPr>
        <p:spPr bwMode="auto">
          <a:xfrm>
            <a:off x="217151" y="5605032"/>
            <a:ext cx="1248343" cy="540274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Small Bearing Assy</a:t>
            </a:r>
            <a:endParaRPr kumimoji="1" lang="en-IN" sz="12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738F4CE0-322D-44F7-B095-04680CDA10F7}"/>
              </a:ext>
            </a:extLst>
          </p:cNvPr>
          <p:cNvSpPr/>
          <p:nvPr/>
        </p:nvSpPr>
        <p:spPr bwMode="auto">
          <a:xfrm rot="5400000">
            <a:off x="11278614" y="4427128"/>
            <a:ext cx="260237" cy="30671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endParaRPr lang="en-US" sz="1050" dirty="0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0A5BEEC-5CA1-4F52-8937-7F2C63A29A20}"/>
              </a:ext>
            </a:extLst>
          </p:cNvPr>
          <p:cNvSpPr/>
          <p:nvPr/>
        </p:nvSpPr>
        <p:spPr bwMode="auto">
          <a:xfrm flipH="1">
            <a:off x="10564381" y="4817291"/>
            <a:ext cx="218855" cy="36470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endParaRPr lang="en-US" sz="1050" dirty="0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D347EB7-A186-433D-802A-994AF7F70CE8}"/>
              </a:ext>
            </a:extLst>
          </p:cNvPr>
          <p:cNvSpPr/>
          <p:nvPr/>
        </p:nvSpPr>
        <p:spPr bwMode="auto">
          <a:xfrm flipH="1">
            <a:off x="9057197" y="4817291"/>
            <a:ext cx="218855" cy="36470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endParaRPr lang="en-US" sz="1050" dirty="0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C706E9A7-E2B3-4700-9B0A-5BC1B3AFBDC8}"/>
              </a:ext>
            </a:extLst>
          </p:cNvPr>
          <p:cNvSpPr/>
          <p:nvPr/>
        </p:nvSpPr>
        <p:spPr bwMode="auto">
          <a:xfrm flipH="1">
            <a:off x="7528061" y="4817291"/>
            <a:ext cx="218855" cy="36470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endParaRPr lang="en-US" sz="1050" dirty="0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597DDA2E-11AC-41E1-8239-1AFEAEE0C540}"/>
              </a:ext>
            </a:extLst>
          </p:cNvPr>
          <p:cNvSpPr/>
          <p:nvPr/>
        </p:nvSpPr>
        <p:spPr bwMode="auto">
          <a:xfrm flipH="1">
            <a:off x="6010297" y="4817291"/>
            <a:ext cx="218855" cy="36470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endParaRPr lang="en-US" sz="1050" dirty="0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73536241-F130-4B1C-8CCA-D9EF9B7A953F}"/>
              </a:ext>
            </a:extLst>
          </p:cNvPr>
          <p:cNvSpPr/>
          <p:nvPr/>
        </p:nvSpPr>
        <p:spPr bwMode="auto">
          <a:xfrm flipH="1">
            <a:off x="4465442" y="4817291"/>
            <a:ext cx="218855" cy="36470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endParaRPr lang="en-US" sz="1050" dirty="0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E72A767B-0AD0-42FC-9670-781ED5C4D6A5}"/>
              </a:ext>
            </a:extLst>
          </p:cNvPr>
          <p:cNvSpPr/>
          <p:nvPr/>
        </p:nvSpPr>
        <p:spPr bwMode="auto">
          <a:xfrm flipH="1">
            <a:off x="2960458" y="4817291"/>
            <a:ext cx="218855" cy="36470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endParaRPr lang="en-US" sz="1050" dirty="0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E1F0A7C2-A6A5-4D9D-8636-5325493D17AC}"/>
              </a:ext>
            </a:extLst>
          </p:cNvPr>
          <p:cNvSpPr/>
          <p:nvPr/>
        </p:nvSpPr>
        <p:spPr bwMode="auto">
          <a:xfrm flipH="1">
            <a:off x="1480236" y="4817291"/>
            <a:ext cx="218855" cy="36470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endParaRPr lang="en-US" sz="1050" dirty="0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A1873089-FC27-4904-B0D1-A6A7C430937F}"/>
              </a:ext>
            </a:extLst>
          </p:cNvPr>
          <p:cNvSpPr/>
          <p:nvPr/>
        </p:nvSpPr>
        <p:spPr bwMode="auto">
          <a:xfrm rot="5400000">
            <a:off x="679669" y="5299010"/>
            <a:ext cx="260237" cy="30671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endParaRPr lang="en-US" sz="1050" dirty="0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3F829F-49D5-474F-B463-4E6804570394}"/>
              </a:ext>
            </a:extLst>
          </p:cNvPr>
          <p:cNvSpPr txBox="1"/>
          <p:nvPr/>
        </p:nvSpPr>
        <p:spPr>
          <a:xfrm>
            <a:off x="609054" y="6287934"/>
            <a:ext cx="9915987" cy="541177"/>
          </a:xfrm>
          <a:prstGeom prst="rect">
            <a:avLst/>
          </a:prstGeom>
          <a:solidFill>
            <a:srgbClr val="FF0000"/>
          </a:solidFill>
        </p:spPr>
        <p:txBody>
          <a:bodyPr wrap="square" lIns="72000" tIns="72000" rIns="72000" bIns="72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As per the Observation There is control at Occurrence and outflow</a:t>
            </a:r>
            <a:endParaRPr kumimoji="1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45" name="Chevron 4">
            <a:extLst>
              <a:ext uri="{FF2B5EF4-FFF2-40B4-BE49-F238E27FC236}">
                <a16:creationId xmlns:a16="http://schemas.microsoft.com/office/drawing/2014/main" id="{561B2BC7-A82B-47D7-8EAF-B55914B4B8FE}"/>
              </a:ext>
            </a:extLst>
          </p:cNvPr>
          <p:cNvSpPr/>
          <p:nvPr/>
        </p:nvSpPr>
        <p:spPr bwMode="auto">
          <a:xfrm>
            <a:off x="1713972" y="5615894"/>
            <a:ext cx="1248343" cy="529412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8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Dowel Pin Assy</a:t>
            </a:r>
            <a:endParaRPr kumimoji="1" lang="en-IN" sz="18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Chevron 4">
            <a:extLst>
              <a:ext uri="{FF2B5EF4-FFF2-40B4-BE49-F238E27FC236}">
                <a16:creationId xmlns:a16="http://schemas.microsoft.com/office/drawing/2014/main" id="{740F7F8D-58D8-4981-AF0D-393DCC347B7D}"/>
              </a:ext>
            </a:extLst>
          </p:cNvPr>
          <p:cNvSpPr/>
          <p:nvPr/>
        </p:nvSpPr>
        <p:spPr bwMode="auto">
          <a:xfrm>
            <a:off x="3217099" y="5615894"/>
            <a:ext cx="1248343" cy="529412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05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Final Inspection</a:t>
            </a:r>
            <a:endParaRPr kumimoji="1" lang="en-IN" sz="105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2CC1774F-5677-48F4-81CC-D8345C0AF352}"/>
              </a:ext>
            </a:extLst>
          </p:cNvPr>
          <p:cNvSpPr/>
          <p:nvPr/>
        </p:nvSpPr>
        <p:spPr bwMode="auto">
          <a:xfrm>
            <a:off x="2969997" y="5698248"/>
            <a:ext cx="225915" cy="36470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endParaRPr lang="en-US" sz="1050" dirty="0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F011DA70-A5BC-4811-9E58-C4D691C7AA55}"/>
              </a:ext>
            </a:extLst>
          </p:cNvPr>
          <p:cNvSpPr/>
          <p:nvPr/>
        </p:nvSpPr>
        <p:spPr bwMode="auto">
          <a:xfrm>
            <a:off x="1488057" y="5678276"/>
            <a:ext cx="225915" cy="36470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endParaRPr lang="en-US" sz="1050" dirty="0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54" name="Chevron 4">
            <a:extLst>
              <a:ext uri="{FF2B5EF4-FFF2-40B4-BE49-F238E27FC236}">
                <a16:creationId xmlns:a16="http://schemas.microsoft.com/office/drawing/2014/main" id="{7D2C8F86-C150-4B5D-807C-3603D9052F7B}"/>
              </a:ext>
            </a:extLst>
          </p:cNvPr>
          <p:cNvSpPr/>
          <p:nvPr/>
        </p:nvSpPr>
        <p:spPr bwMode="auto">
          <a:xfrm>
            <a:off x="4716528" y="5615894"/>
            <a:ext cx="1248343" cy="529412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05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Dispatch</a:t>
            </a:r>
            <a:endParaRPr kumimoji="1" lang="en-IN" sz="105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7921879-501A-4141-B74D-EEDF6A769444}"/>
              </a:ext>
            </a:extLst>
          </p:cNvPr>
          <p:cNvSpPr/>
          <p:nvPr/>
        </p:nvSpPr>
        <p:spPr bwMode="auto">
          <a:xfrm>
            <a:off x="4469426" y="5698248"/>
            <a:ext cx="225915" cy="36470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endParaRPr lang="en-US" sz="1050" dirty="0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5BFC38-9C00-4DAA-8A3E-908C5F754756}"/>
              </a:ext>
            </a:extLst>
          </p:cNvPr>
          <p:cNvSpPr/>
          <p:nvPr/>
        </p:nvSpPr>
        <p:spPr>
          <a:xfrm>
            <a:off x="1889282" y="5364904"/>
            <a:ext cx="8248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Outflow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7C308AE-80D7-4A4F-9E69-E773C16A6450}"/>
              </a:ext>
            </a:extLst>
          </p:cNvPr>
          <p:cNvSpPr txBox="1"/>
          <p:nvPr/>
        </p:nvSpPr>
        <p:spPr>
          <a:xfrm>
            <a:off x="6522334" y="690812"/>
            <a:ext cx="3406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1600" dirty="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PRESENT CONTROL AT MAP-ID </a:t>
            </a:r>
          </a:p>
        </p:txBody>
      </p:sp>
      <p:sp>
        <p:nvSpPr>
          <p:cNvPr id="6" name="L-Shape 5">
            <a:extLst>
              <a:ext uri="{FF2B5EF4-FFF2-40B4-BE49-F238E27FC236}">
                <a16:creationId xmlns:a16="http://schemas.microsoft.com/office/drawing/2014/main" id="{E1787F9B-999A-47DE-B7A2-3C2CAF06E430}"/>
              </a:ext>
            </a:extLst>
          </p:cNvPr>
          <p:cNvSpPr/>
          <p:nvPr/>
        </p:nvSpPr>
        <p:spPr>
          <a:xfrm>
            <a:off x="216268" y="4495477"/>
            <a:ext cx="3000831" cy="1662581"/>
          </a:xfrm>
          <a:prstGeom prst="corner">
            <a:avLst>
              <a:gd name="adj1" fmla="val 36800"/>
              <a:gd name="adj2" fmla="val 165826"/>
            </a:avLst>
          </a:prstGeom>
          <a:noFill/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75DF61-227D-4AD7-B076-783CCEE09784}"/>
              </a:ext>
            </a:extLst>
          </p:cNvPr>
          <p:cNvSpPr/>
          <p:nvPr/>
        </p:nvSpPr>
        <p:spPr>
          <a:xfrm>
            <a:off x="228460" y="4511674"/>
            <a:ext cx="2727741" cy="1686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ASSEMBLY PROCESS</a:t>
            </a:r>
            <a:endParaRPr kumimoji="1" lang="en-IN" sz="14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C8A90E9-C326-4F33-AFFB-D7087C50C959}"/>
              </a:ext>
            </a:extLst>
          </p:cNvPr>
          <p:cNvSpPr/>
          <p:nvPr/>
        </p:nvSpPr>
        <p:spPr>
          <a:xfrm>
            <a:off x="5843818" y="3284990"/>
            <a:ext cx="1126335" cy="39113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Occurrence – Under Analysis</a:t>
            </a:r>
            <a:endParaRPr kumimoji="1" lang="en-IN" sz="11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417EB75-47A6-4D5B-8B11-7664AE9D292B}"/>
              </a:ext>
            </a:extLst>
          </p:cNvPr>
          <p:cNvSpPr/>
          <p:nvPr/>
        </p:nvSpPr>
        <p:spPr>
          <a:xfrm>
            <a:off x="5857328" y="1277969"/>
            <a:ext cx="1054108" cy="39113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600" b="1" dirty="0">
                <a:solidFill>
                  <a:schemeClr val="tx1"/>
                </a:solidFill>
                <a:latin typeface="Arial Black" panose="020B0A04020102020204" pitchFamily="34" charset="0"/>
                <a:ea typeface="Meiryo UI" panose="020B0604030504040204" pitchFamily="50" charset="-128"/>
                <a:cs typeface="Aharoni" panose="02010803020104030203" pitchFamily="2" charset="-79"/>
              </a:rPr>
              <a:t>LINE-3</a:t>
            </a:r>
            <a:endParaRPr kumimoji="1" lang="en-IN" sz="1600" b="1" dirty="0">
              <a:solidFill>
                <a:schemeClr val="tx1"/>
              </a:solidFill>
              <a:latin typeface="Arial Black" panose="020B0A04020102020204" pitchFamily="34" charset="0"/>
              <a:ea typeface="Meiryo UI" panose="020B0604030504040204" pitchFamily="50" charset="-128"/>
              <a:cs typeface="Aharoni" panose="02010803020104030203" pitchFamily="2" charset="-79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C5479C2-DCAF-48F2-93B3-0A3AEAD25BEE}"/>
              </a:ext>
            </a:extLst>
          </p:cNvPr>
          <p:cNvSpPr/>
          <p:nvPr/>
        </p:nvSpPr>
        <p:spPr>
          <a:xfrm>
            <a:off x="5857327" y="1719282"/>
            <a:ext cx="1054109" cy="39113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600" b="1" dirty="0">
                <a:solidFill>
                  <a:schemeClr val="tx1"/>
                </a:solidFill>
                <a:latin typeface="Arial Black" panose="020B0A04020102020204" pitchFamily="34" charset="0"/>
                <a:ea typeface="Meiryo UI" panose="020B0604030504040204" pitchFamily="50" charset="-128"/>
                <a:cs typeface="Aharoni" panose="02010803020104030203" pitchFamily="2" charset="-79"/>
              </a:rPr>
              <a:t>LINE-4</a:t>
            </a:r>
            <a:endParaRPr kumimoji="1" lang="en-IN" sz="1600" b="1" dirty="0">
              <a:solidFill>
                <a:schemeClr val="tx1"/>
              </a:solidFill>
              <a:latin typeface="Arial Black" panose="020B0A04020102020204" pitchFamily="34" charset="0"/>
              <a:ea typeface="Meiryo UI" panose="020B0604030504040204" pitchFamily="50" charset="-128"/>
              <a:cs typeface="Aharoni" panose="02010803020104030203" pitchFamily="2" charset="-79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F9039BA-DC3D-4C4C-92CD-88600FDE0B69}"/>
              </a:ext>
            </a:extLst>
          </p:cNvPr>
          <p:cNvSpPr/>
          <p:nvPr/>
        </p:nvSpPr>
        <p:spPr>
          <a:xfrm>
            <a:off x="5856512" y="2145779"/>
            <a:ext cx="1054108" cy="39113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600" b="1" dirty="0">
                <a:solidFill>
                  <a:schemeClr val="tx1"/>
                </a:solidFill>
                <a:latin typeface="Arial Black" panose="020B0A04020102020204" pitchFamily="34" charset="0"/>
                <a:ea typeface="Meiryo UI" panose="020B0604030504040204" pitchFamily="50" charset="-128"/>
                <a:cs typeface="Aharoni" panose="02010803020104030203" pitchFamily="2" charset="-79"/>
              </a:rPr>
              <a:t>LINE-6</a:t>
            </a:r>
            <a:endParaRPr kumimoji="1" lang="en-IN" sz="1600" b="1" dirty="0">
              <a:solidFill>
                <a:schemeClr val="tx1"/>
              </a:solidFill>
              <a:latin typeface="Arial Black" panose="020B0A04020102020204" pitchFamily="34" charset="0"/>
              <a:ea typeface="Meiryo UI" panose="020B0604030504040204" pitchFamily="50" charset="-128"/>
              <a:cs typeface="Aharoni" panose="02010803020104030203" pitchFamily="2" charset="-79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B2BD808-6481-44EA-BD3D-CFA32FAFC281}"/>
              </a:ext>
            </a:extLst>
          </p:cNvPr>
          <p:cNvSpPr/>
          <p:nvPr/>
        </p:nvSpPr>
        <p:spPr>
          <a:xfrm>
            <a:off x="5856512" y="2644336"/>
            <a:ext cx="1054109" cy="39113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600" b="1" dirty="0">
                <a:solidFill>
                  <a:schemeClr val="tx1"/>
                </a:solidFill>
                <a:latin typeface="Arial Black" panose="020B0A04020102020204" pitchFamily="34" charset="0"/>
                <a:ea typeface="Meiryo UI" panose="020B0604030504040204" pitchFamily="50" charset="-128"/>
                <a:cs typeface="Aharoni" panose="02010803020104030203" pitchFamily="2" charset="-79"/>
              </a:rPr>
              <a:t>LINE-7</a:t>
            </a:r>
            <a:endParaRPr kumimoji="1" lang="en-IN" sz="1600" b="1" dirty="0">
              <a:solidFill>
                <a:schemeClr val="tx1"/>
              </a:solidFill>
              <a:latin typeface="Arial Black" panose="020B0A04020102020204" pitchFamily="34" charset="0"/>
              <a:ea typeface="Meiryo UI" panose="020B0604030504040204" pitchFamily="50" charset="-128"/>
              <a:cs typeface="Aharoni" panose="02010803020104030203" pitchFamily="2" charset="-79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187AC3-01DF-4FC4-AE16-5CB7C5088C4F}"/>
              </a:ext>
            </a:extLst>
          </p:cNvPr>
          <p:cNvSpPr/>
          <p:nvPr/>
        </p:nvSpPr>
        <p:spPr>
          <a:xfrm>
            <a:off x="5894314" y="965362"/>
            <a:ext cx="1054108" cy="23542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K0PG LINES</a:t>
            </a:r>
            <a:endParaRPr kumimoji="1" lang="en-IN" sz="11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DF367AB-E198-4621-A246-BEE295A17430}"/>
              </a:ext>
            </a:extLst>
          </p:cNvPr>
          <p:cNvSpPr/>
          <p:nvPr/>
        </p:nvSpPr>
        <p:spPr>
          <a:xfrm>
            <a:off x="7211460" y="965361"/>
            <a:ext cx="1570940" cy="23542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K0PG ASSY LINES</a:t>
            </a:r>
            <a:endParaRPr kumimoji="1" lang="en-IN" sz="11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F6ED9F9-E42F-4C65-A57E-F711DF2C9377}"/>
              </a:ext>
            </a:extLst>
          </p:cNvPr>
          <p:cNvSpPr/>
          <p:nvPr/>
        </p:nvSpPr>
        <p:spPr>
          <a:xfrm>
            <a:off x="7370872" y="1368756"/>
            <a:ext cx="1054108" cy="39113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600" b="1" dirty="0">
                <a:solidFill>
                  <a:schemeClr val="tx1"/>
                </a:solidFill>
                <a:latin typeface="Arial Black" panose="020B0A04020102020204" pitchFamily="34" charset="0"/>
                <a:ea typeface="Meiryo UI" panose="020B0604030504040204" pitchFamily="50" charset="-128"/>
                <a:cs typeface="Aharoni" panose="02010803020104030203" pitchFamily="2" charset="-79"/>
              </a:rPr>
              <a:t>LINE-2</a:t>
            </a:r>
            <a:endParaRPr kumimoji="1" lang="en-IN" sz="1600" b="1" dirty="0">
              <a:solidFill>
                <a:schemeClr val="tx1"/>
              </a:solidFill>
              <a:latin typeface="Arial Black" panose="020B0A04020102020204" pitchFamily="34" charset="0"/>
              <a:ea typeface="Meiryo UI" panose="020B0604030504040204" pitchFamily="50" charset="-128"/>
              <a:cs typeface="Aharoni" panose="02010803020104030203" pitchFamily="2" charset="-79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C7B66D-CB84-4D86-B1A1-3DBB7F685909}"/>
              </a:ext>
            </a:extLst>
          </p:cNvPr>
          <p:cNvSpPr/>
          <p:nvPr/>
        </p:nvSpPr>
        <p:spPr>
          <a:xfrm>
            <a:off x="7370872" y="2062427"/>
            <a:ext cx="1054108" cy="39113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600" b="1" dirty="0">
                <a:solidFill>
                  <a:schemeClr val="tx1"/>
                </a:solidFill>
                <a:latin typeface="Arial Black" panose="020B0A04020102020204" pitchFamily="34" charset="0"/>
                <a:ea typeface="Meiryo UI" panose="020B0604030504040204" pitchFamily="50" charset="-128"/>
                <a:cs typeface="Aharoni" panose="02010803020104030203" pitchFamily="2" charset="-79"/>
              </a:rPr>
              <a:t>LINE-3</a:t>
            </a:r>
            <a:endParaRPr kumimoji="1" lang="en-IN" sz="1600" b="1" dirty="0">
              <a:solidFill>
                <a:schemeClr val="tx1"/>
              </a:solidFill>
              <a:latin typeface="Arial Black" panose="020B0A04020102020204" pitchFamily="34" charset="0"/>
              <a:ea typeface="Meiryo UI" panose="020B0604030504040204" pitchFamily="50" charset="-128"/>
              <a:cs typeface="Aharoni" panose="02010803020104030203" pitchFamily="2" charset="-7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B6DD01B-D1EF-4628-93C2-58EF474BF5A1}"/>
              </a:ext>
            </a:extLst>
          </p:cNvPr>
          <p:cNvSpPr/>
          <p:nvPr/>
        </p:nvSpPr>
        <p:spPr>
          <a:xfrm>
            <a:off x="9747509" y="955019"/>
            <a:ext cx="1570939" cy="24576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CONTROLS</a:t>
            </a:r>
            <a:endParaRPr kumimoji="1" lang="en-IN" sz="11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9" name="Chevron 4">
            <a:extLst>
              <a:ext uri="{FF2B5EF4-FFF2-40B4-BE49-F238E27FC236}">
                <a16:creationId xmlns:a16="http://schemas.microsoft.com/office/drawing/2014/main" id="{15F7105B-25F3-40B8-AB38-3617A97E98E4}"/>
              </a:ext>
            </a:extLst>
          </p:cNvPr>
          <p:cNvSpPr/>
          <p:nvPr/>
        </p:nvSpPr>
        <p:spPr bwMode="auto">
          <a:xfrm>
            <a:off x="7244975" y="2584783"/>
            <a:ext cx="1374445" cy="689287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05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Dowel Pin Assy</a:t>
            </a:r>
            <a:endParaRPr kumimoji="1" lang="en-IN" sz="105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AB45D5-1065-4658-B328-1A629B67054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867" y="1261455"/>
            <a:ext cx="2071369" cy="12584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D02E05-239E-4BC6-9702-FE8D94DEAB2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318" y="2575610"/>
            <a:ext cx="1809891" cy="1280273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4DEB5A3F-41DA-4ABB-91C6-32BD9C757A61}"/>
              </a:ext>
            </a:extLst>
          </p:cNvPr>
          <p:cNvSpPr/>
          <p:nvPr/>
        </p:nvSpPr>
        <p:spPr>
          <a:xfrm>
            <a:off x="10687826" y="1309997"/>
            <a:ext cx="15870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sz="1200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 load cell identified the Reamer Operation missed parts as NG</a:t>
            </a:r>
            <a:endParaRPr kumimoji="1" lang="en-IN" sz="12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D8B5ABA-9014-45A1-9DE2-795ABEA515F4}"/>
              </a:ext>
            </a:extLst>
          </p:cNvPr>
          <p:cNvSpPr/>
          <p:nvPr/>
        </p:nvSpPr>
        <p:spPr>
          <a:xfrm>
            <a:off x="7237114" y="3340223"/>
            <a:ext cx="2448864" cy="33590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Outflow-Controls</a:t>
            </a:r>
            <a:endParaRPr kumimoji="1" lang="en-IN" sz="11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DB2F60C-1841-48A1-AE74-FB279FEBCD9A}"/>
              </a:ext>
            </a:extLst>
          </p:cNvPr>
          <p:cNvSpPr/>
          <p:nvPr/>
        </p:nvSpPr>
        <p:spPr>
          <a:xfrm>
            <a:off x="9136002" y="2588759"/>
            <a:ext cx="11305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sz="1400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Interlock Gauge Pass NG</a:t>
            </a:r>
            <a:endParaRPr kumimoji="1" lang="en-IN" sz="14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98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76FB-A9D4-4FFD-A451-69D43C0F8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7" y="132080"/>
            <a:ext cx="11098445" cy="5588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dirty="0"/>
              <a:t>CAM SHAFT K0P LOT TRACEABILITY - REAMER OPERATION MISSED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FE42AA-A5DB-4ECD-A16E-10F05BC18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19A70EB4-2DAD-4A97-B5FA-9A7C57296C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0175" y="690563"/>
          <a:ext cx="9683750" cy="572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6" name="Worksheet" r:id="rId4" imgW="28222592" imgH="12373022" progId="Excel.Sheet.12">
                  <p:embed/>
                </p:oleObj>
              </mc:Choice>
              <mc:Fallback>
                <p:oleObj name="Worksheet" r:id="rId4" imgW="28222592" imgH="12373022" progId="Excel.Sheet.12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19A70EB4-2DAD-4A97-B5FA-9A7C57296C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0175" y="690563"/>
                        <a:ext cx="9683750" cy="5722937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5444F406-F9E5-401C-A77B-79FD7A991664}"/>
              </a:ext>
            </a:extLst>
          </p:cNvPr>
          <p:cNvSpPr/>
          <p:nvPr/>
        </p:nvSpPr>
        <p:spPr>
          <a:xfrm>
            <a:off x="9791700" y="606811"/>
            <a:ext cx="234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Summary -Observation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EB7657-F74B-4A29-8584-BAA43EC2C47D}"/>
              </a:ext>
            </a:extLst>
          </p:cNvPr>
          <p:cNvSpPr/>
          <p:nvPr/>
        </p:nvSpPr>
        <p:spPr>
          <a:xfrm>
            <a:off x="9791700" y="936286"/>
            <a:ext cx="228960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1.Supected Batch Dispatch From M/S MAP-ID to M/S MAP-ID GUJRAT On 27.11.2021 on A shift.</a:t>
            </a:r>
          </a:p>
          <a:p>
            <a:endParaRPr lang="en-IN" sz="1200" dirty="0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r>
              <a:rPr lang="en-IN" sz="1200" dirty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2.Supected Defect parts lot Nos 1.10812570 ,10443050 &amp; 10443002 . </a:t>
            </a:r>
          </a:p>
          <a:p>
            <a:endParaRPr lang="en-IN" sz="1200" dirty="0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r>
              <a:rPr lang="en-IN" sz="1200" dirty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3.Total Qty of the Batches 10812570-9811,10443050-2278 10443002-825Nos</a:t>
            </a:r>
          </a:p>
          <a:p>
            <a:endParaRPr lang="en-IN" sz="1200" dirty="0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r>
              <a:rPr lang="en-IN" sz="1200" dirty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4. 4.Defect Parts Made between 23th Nov "C" shift to 26th Nov "C" Shift </a:t>
            </a:r>
          </a:p>
          <a:p>
            <a:endParaRPr lang="en-IN" sz="1200" dirty="0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r>
              <a:rPr lang="en-IN" sz="1200" dirty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5.There is observed one changepoint as per the log book records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470C6A89-79BC-4DA5-B403-45F9B6D07D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096607"/>
              </p:ext>
            </p:extLst>
          </p:nvPr>
        </p:nvGraphicFramePr>
        <p:xfrm>
          <a:off x="10019408" y="4921377"/>
          <a:ext cx="2114197" cy="1491615"/>
        </p:xfrm>
        <a:graphic>
          <a:graphicData uri="http://schemas.openxmlformats.org/drawingml/2006/table">
            <a:tbl>
              <a:tblPr/>
              <a:tblGrid>
                <a:gridCol w="776288">
                  <a:extLst>
                    <a:ext uri="{9D8B030D-6E8A-4147-A177-3AD203B41FA5}">
                      <a16:colId xmlns:a16="http://schemas.microsoft.com/office/drawing/2014/main" val="2285757501"/>
                    </a:ext>
                  </a:extLst>
                </a:gridCol>
                <a:gridCol w="1337909">
                  <a:extLst>
                    <a:ext uri="{9D8B030D-6E8A-4147-A177-3AD203B41FA5}">
                      <a16:colId xmlns:a16="http://schemas.microsoft.com/office/drawing/2014/main" val="999391969"/>
                    </a:ext>
                  </a:extLst>
                </a:gridCol>
              </a:tblGrid>
              <a:tr h="44418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xxxxxxxx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Suspected lot Dispatches in the invoice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4562375"/>
                  </a:ext>
                </a:extLst>
              </a:tr>
              <a:tr h="53788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xxxxxxxx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Defect Parts Flow Lot No.in the Invoice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2384899"/>
                  </a:ext>
                </a:extLst>
              </a:tr>
              <a:tr h="36165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xxxxxxxx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effectLst/>
                          <a:latin typeface="ＭＳ Ｐゴシック" panose="020B0600070205080204" pitchFamily="34" charset="-128"/>
                          <a:ea typeface="ＭＳ Ｐゴシック" panose="020B0600070205080204" pitchFamily="34" charset="-128"/>
                        </a:rPr>
                        <a:t>Not Dispatch in the Invoice.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59406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B9AB48C-5AC9-41CF-8080-A462DF24F3B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68" y="4622070"/>
            <a:ext cx="3487801" cy="17909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97392-50F2-4360-9B36-8E84CBB9B74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5377" y="2765741"/>
            <a:ext cx="459491" cy="2096232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A6E3A40B-67A3-4260-A870-8E9CC1826DF7}"/>
              </a:ext>
            </a:extLst>
          </p:cNvPr>
          <p:cNvSpPr/>
          <p:nvPr/>
        </p:nvSpPr>
        <p:spPr>
          <a:xfrm>
            <a:off x="2378075" y="3211576"/>
            <a:ext cx="469818" cy="1409986"/>
          </a:xfrm>
          <a:prstGeom prst="wedgeRectCallout">
            <a:avLst>
              <a:gd name="adj1" fmla="val 35191"/>
              <a:gd name="adj2" fmla="val 105836"/>
            </a:avLst>
          </a:prstGeom>
          <a:noFill/>
          <a:ln w="3175">
            <a:solidFill>
              <a:srgbClr val="3333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sz="12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E4745D4C-EC4B-4D71-9F97-7E744BC85629}"/>
              </a:ext>
            </a:extLst>
          </p:cNvPr>
          <p:cNvSpPr/>
          <p:nvPr/>
        </p:nvSpPr>
        <p:spPr>
          <a:xfrm>
            <a:off x="1519947" y="4493641"/>
            <a:ext cx="545543" cy="427736"/>
          </a:xfrm>
          <a:prstGeom prst="wedgeRectCallout">
            <a:avLst>
              <a:gd name="adj1" fmla="val 137994"/>
              <a:gd name="adj2" fmla="val -171442"/>
            </a:avLst>
          </a:prstGeom>
          <a:solidFill>
            <a:schemeClr val="bg1"/>
          </a:solidFill>
          <a:ln w="3175">
            <a:solidFill>
              <a:srgbClr val="3333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2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Line-6</a:t>
            </a:r>
            <a:endParaRPr kumimoji="1" lang="en-IN" sz="12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D9BEFD0-C95A-4B25-B347-17444115A505}"/>
              </a:ext>
            </a:extLst>
          </p:cNvPr>
          <p:cNvSpPr txBox="1"/>
          <p:nvPr/>
        </p:nvSpPr>
        <p:spPr>
          <a:xfrm>
            <a:off x="7548060" y="3974137"/>
            <a:ext cx="469818" cy="503462"/>
          </a:xfrm>
          <a:prstGeom prst="rect">
            <a:avLst/>
          </a:prstGeom>
          <a:solidFill>
            <a:srgbClr val="FF0000">
              <a:alpha val="32000"/>
            </a:srgbClr>
          </a:solidFill>
        </p:spPr>
        <p:txBody>
          <a:bodyPr wrap="none">
            <a:noAutofit/>
          </a:bodyPr>
          <a:lstStyle/>
          <a:p>
            <a:endParaRPr lang="ja-JP" alt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2B00380-BFB3-4A34-A538-CB8351EFDA0C}"/>
              </a:ext>
            </a:extLst>
          </p:cNvPr>
          <p:cNvCxnSpPr>
            <a:cxnSpLocks/>
          </p:cNvCxnSpPr>
          <p:nvPr/>
        </p:nvCxnSpPr>
        <p:spPr>
          <a:xfrm>
            <a:off x="3679569" y="1994505"/>
            <a:ext cx="3932659" cy="2096232"/>
          </a:xfrm>
          <a:prstGeom prst="line">
            <a:avLst/>
          </a:prstGeom>
          <a:ln w="1905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6E98AE1-9A47-4421-9E94-C692A2FFA1EC}"/>
              </a:ext>
            </a:extLst>
          </p:cNvPr>
          <p:cNvSpPr txBox="1"/>
          <p:nvPr/>
        </p:nvSpPr>
        <p:spPr>
          <a:xfrm>
            <a:off x="1347964" y="1186420"/>
            <a:ext cx="4908458" cy="1057588"/>
          </a:xfrm>
          <a:prstGeom prst="rect">
            <a:avLst/>
          </a:prstGeom>
          <a:solidFill>
            <a:srgbClr val="FF0000"/>
          </a:solidFill>
        </p:spPr>
        <p:txBody>
          <a:bodyPr wrap="square" lIns="36000" tIns="36000" rIns="36000" bIns="36000">
            <a:spAutoFit/>
          </a:bodyPr>
          <a:lstStyle/>
          <a:p>
            <a:r>
              <a:rPr lang="en-US" altLang="ja-JP" sz="1600" dirty="0">
                <a:solidFill>
                  <a:schemeClr val="bg1"/>
                </a:solidFill>
              </a:rPr>
              <a:t>(Checking the points of change)</a:t>
            </a:r>
          </a:p>
          <a:p>
            <a:r>
              <a:rPr lang="en-US" altLang="ja-JP" sz="1600" dirty="0">
                <a:solidFill>
                  <a:schemeClr val="bg1"/>
                </a:solidFill>
              </a:rPr>
              <a:t>Robo Drilling</a:t>
            </a:r>
          </a:p>
          <a:p>
            <a:r>
              <a:rPr lang="en-US" altLang="ja-JP" sz="1600" dirty="0">
                <a:solidFill>
                  <a:schemeClr val="bg1"/>
                </a:solidFill>
              </a:rPr>
              <a:t>Change point found in Robo Drilling M/C (Tapp Rigid Alarm at Line-6) 2021.11.26 C-shift M/C interrupted.</a:t>
            </a:r>
            <a:endParaRPr lang="ja-JP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547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9D953-4377-49CE-9EF2-F9C3ED98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latin typeface="Meiryo UI" panose="020B0604030504040204" pitchFamily="34" charset="-128"/>
                <a:ea typeface="Meiryo UI" panose="020B0604030504040204" pitchFamily="34" charset="-128"/>
              </a:rPr>
              <a:t>OCCURANCE </a:t>
            </a:r>
            <a:r>
              <a:rPr lang="en-US" dirty="0">
                <a:latin typeface="Meiryo UI" panose="020B0604030504040204" pitchFamily="34" charset="-128"/>
                <a:ea typeface="Meiryo UI" panose="020B0604030504040204" pitchFamily="34" charset="-128"/>
              </a:rPr>
              <a:t>ANALYSIS </a:t>
            </a:r>
            <a:endParaRPr lang="en-IN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C99E1A-4F99-4E8F-BC95-690674412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65C5A0C-2873-47EA-B8A9-F4C81CAD6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704331"/>
              </p:ext>
            </p:extLst>
          </p:nvPr>
        </p:nvGraphicFramePr>
        <p:xfrm>
          <a:off x="120539" y="963654"/>
          <a:ext cx="11960770" cy="3672840"/>
        </p:xfrm>
        <a:graphic>
          <a:graphicData uri="http://schemas.openxmlformats.org/drawingml/2006/table">
            <a:tbl>
              <a:tblPr firstRow="1" bandRow="1"/>
              <a:tblGrid>
                <a:gridCol w="1789783">
                  <a:extLst>
                    <a:ext uri="{9D8B030D-6E8A-4147-A177-3AD203B41FA5}">
                      <a16:colId xmlns:a16="http://schemas.microsoft.com/office/drawing/2014/main" val="3708796063"/>
                    </a:ext>
                  </a:extLst>
                </a:gridCol>
                <a:gridCol w="3012426">
                  <a:extLst>
                    <a:ext uri="{9D8B030D-6E8A-4147-A177-3AD203B41FA5}">
                      <a16:colId xmlns:a16="http://schemas.microsoft.com/office/drawing/2014/main" val="4194640280"/>
                    </a:ext>
                  </a:extLst>
                </a:gridCol>
                <a:gridCol w="3433518">
                  <a:extLst>
                    <a:ext uri="{9D8B030D-6E8A-4147-A177-3AD203B41FA5}">
                      <a16:colId xmlns:a16="http://schemas.microsoft.com/office/drawing/2014/main" val="932402767"/>
                    </a:ext>
                  </a:extLst>
                </a:gridCol>
                <a:gridCol w="2364593">
                  <a:extLst>
                    <a:ext uri="{9D8B030D-6E8A-4147-A177-3AD203B41FA5}">
                      <a16:colId xmlns:a16="http://schemas.microsoft.com/office/drawing/2014/main" val="1094271956"/>
                    </a:ext>
                  </a:extLst>
                </a:gridCol>
                <a:gridCol w="1360450">
                  <a:extLst>
                    <a:ext uri="{9D8B030D-6E8A-4147-A177-3AD203B41FA5}">
                      <a16:colId xmlns:a16="http://schemas.microsoft.com/office/drawing/2014/main" val="2684913089"/>
                    </a:ext>
                  </a:extLst>
                </a:gridCol>
              </a:tblGrid>
              <a:tr h="188588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4M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PARAMETERS</a:t>
                      </a:r>
                      <a:r>
                        <a:rPr lang="en-IN" sz="1600" b="1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CHECKING METHOD</a:t>
                      </a:r>
                      <a:r>
                        <a:rPr lang="en-IN" sz="1600" b="1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ACTUAL 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b="1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STATUS 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625657"/>
                  </a:ext>
                </a:extLst>
              </a:tr>
              <a:tr h="727502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 (Man)</a:t>
                      </a:r>
                      <a:endParaRPr lang="en-IN" sz="16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IN" sz="15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Skilled Operator</a:t>
                      </a:r>
                      <a:r>
                        <a:rPr lang="en-IN" sz="15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at critical stations 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IN" sz="15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Skill of inspector at Q check gate </a:t>
                      </a:r>
                      <a:endParaRPr lang="en-IN" sz="15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algn="l">
                        <a:buFontTx/>
                        <a:buNone/>
                      </a:pPr>
                      <a:r>
                        <a:rPr lang="en-IN" sz="15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 Attendance records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IN" sz="15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 Manpower fixation sheet 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IN" sz="15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 Skill matrix 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IN" sz="15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 Judgement skills </a:t>
                      </a:r>
                      <a:endParaRPr lang="en-IN" sz="15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No Change</a:t>
                      </a:r>
                      <a:endParaRPr lang="en-IN" sz="15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Meiryo" panose="020B0604030504040204" pitchFamily="34" charset="-128"/>
                          <a:cs typeface="Calibri" panose="020F0502020204030204" pitchFamily="34" charset="0"/>
                        </a:rPr>
                        <a:t>○</a:t>
                      </a:r>
                      <a:endParaRPr lang="en-IN" sz="2400" b="1" i="0" u="none" strike="noStrike" dirty="0">
                        <a:solidFill>
                          <a:srgbClr val="00B05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582874"/>
                  </a:ext>
                </a:extLst>
              </a:tr>
              <a:tr h="644045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 ( Machine )</a:t>
                      </a:r>
                      <a:endParaRPr lang="en-IN" sz="16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IN" sz="15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Change in Machine 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IN" sz="15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Change in machine program</a:t>
                      </a:r>
                      <a:endParaRPr lang="en-IN" sz="1500" baseline="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IN" sz="15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Major breakdown /maintenance 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IN" sz="1500" baseline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Wear parts condition</a:t>
                      </a:r>
                      <a:endParaRPr lang="en-IN" sz="15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IN" sz="15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-Maintenance records </a:t>
                      </a:r>
                    </a:p>
                    <a:p>
                      <a:pPr algn="l"/>
                      <a:r>
                        <a:rPr lang="en-IN" sz="15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-All</a:t>
                      </a:r>
                      <a:r>
                        <a:rPr lang="en-IN" sz="15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Poke-yoke implementation &amp; controls of machine </a:t>
                      </a:r>
                    </a:p>
                    <a:p>
                      <a:pPr algn="l"/>
                      <a:r>
                        <a:rPr lang="en-IN" sz="15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-Change point control/ Log book</a:t>
                      </a:r>
                      <a:endParaRPr lang="en-IN" sz="15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With reference to logbook, </a:t>
                      </a:r>
                      <a:r>
                        <a:rPr lang="en-US" sz="1500" dirty="0">
                          <a:solidFill>
                            <a:srgbClr val="FF0000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there is tap rigid alarm in line 6</a:t>
                      </a:r>
                      <a:endParaRPr lang="en-IN" sz="1500" dirty="0">
                        <a:solidFill>
                          <a:srgbClr val="FF0000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dirty="0">
                          <a:solidFill>
                            <a:srgbClr val="FF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X</a:t>
                      </a:r>
                      <a:endParaRPr lang="en-IN" sz="2400" b="1" i="0" u="none" strike="noStrike" dirty="0">
                        <a:solidFill>
                          <a:srgbClr val="FF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400" b="0" i="0" u="none" strike="noStrike" dirty="0">
                        <a:solidFill>
                          <a:srgbClr val="FF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9346286"/>
                  </a:ext>
                </a:extLst>
              </a:tr>
              <a:tr h="503789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 (Method</a:t>
                      </a:r>
                      <a:r>
                        <a:rPr lang="en-IN" sz="16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) </a:t>
                      </a:r>
                      <a:endParaRPr lang="en-IN" sz="16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IN" sz="15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  As per PQCS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IN" sz="15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As per work instruction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IN" sz="15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As per rules</a:t>
                      </a:r>
                      <a:endParaRPr lang="en-IN" sz="15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IN" sz="15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-PQCS revision </a:t>
                      </a:r>
                    </a:p>
                    <a:p>
                      <a:pPr algn="l"/>
                      <a:r>
                        <a:rPr lang="en-IN" sz="15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-Work instructions</a:t>
                      </a:r>
                      <a:r>
                        <a:rPr lang="en-IN" sz="15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</a:p>
                    <a:p>
                      <a:pPr algn="l"/>
                      <a:r>
                        <a:rPr lang="en-IN" sz="15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-Rule root/procedure Vs Actual (By check sheet/record)</a:t>
                      </a:r>
                      <a:endParaRPr lang="en-IN" sz="15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NG Parts Outflow to Next Process</a:t>
                      </a:r>
                      <a:endParaRPr lang="en-IN" sz="15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dirty="0">
                          <a:solidFill>
                            <a:srgbClr val="FF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X</a:t>
                      </a:r>
                      <a:endParaRPr lang="en-IN" sz="2400" b="1" i="0" u="none" strike="noStrike" dirty="0">
                        <a:solidFill>
                          <a:srgbClr val="FF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342938"/>
                  </a:ext>
                </a:extLst>
              </a:tr>
              <a:tr h="338570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 (Material )</a:t>
                      </a:r>
                      <a:endParaRPr lang="en-IN" sz="16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IN" sz="15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As per PQCS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IN" sz="15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Change in Sub supplier</a:t>
                      </a:r>
                      <a:r>
                        <a:rPr lang="en-IN" sz="15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endParaRPr lang="en-IN" sz="15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IN" sz="15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-PQCS</a:t>
                      </a:r>
                    </a:p>
                    <a:p>
                      <a:pPr algn="l"/>
                      <a:r>
                        <a:rPr lang="en-IN" sz="15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-Approved</a:t>
                      </a:r>
                      <a:r>
                        <a:rPr lang="en-IN" sz="15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sub supplier list  </a:t>
                      </a:r>
                      <a:endParaRPr lang="en-IN" sz="15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/>
                      <a:r>
                        <a:rPr lang="en-US" sz="15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No Change</a:t>
                      </a:r>
                      <a:endParaRPr lang="en-IN" sz="15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Meiryo" panose="020B0604030504040204" pitchFamily="34" charset="-128"/>
                          <a:cs typeface="Calibri" panose="020F0502020204030204" pitchFamily="34" charset="0"/>
                        </a:rPr>
                        <a:t>○</a:t>
                      </a:r>
                      <a:endParaRPr lang="en-IN" sz="2400" b="1" i="0" u="none" strike="noStrike" dirty="0">
                        <a:solidFill>
                          <a:srgbClr val="00B05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0753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DE4923E-FE98-45B8-956B-D858CE7777DF}"/>
              </a:ext>
            </a:extLst>
          </p:cNvPr>
          <p:cNvSpPr txBox="1"/>
          <p:nvPr/>
        </p:nvSpPr>
        <p:spPr>
          <a:xfrm>
            <a:off x="130388" y="644579"/>
            <a:ext cx="5256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457200">
              <a:defRPr sz="160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1pPr>
          </a:lstStyle>
          <a:p>
            <a:r>
              <a:rPr lang="en-US" b="1" dirty="0"/>
              <a:t>CHANGE POINT RECORD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81A8E3-ECFB-4791-899D-33F6D8688E11}"/>
              </a:ext>
            </a:extLst>
          </p:cNvPr>
          <p:cNvSpPr txBox="1"/>
          <p:nvPr/>
        </p:nvSpPr>
        <p:spPr>
          <a:xfrm>
            <a:off x="638083" y="6458857"/>
            <a:ext cx="9915987" cy="399143"/>
          </a:xfrm>
          <a:prstGeom prst="rect">
            <a:avLst/>
          </a:prstGeom>
          <a:solidFill>
            <a:srgbClr val="FF0000"/>
          </a:solidFill>
        </p:spPr>
        <p:txBody>
          <a:bodyPr wrap="square" lIns="72000" tIns="72000" rIns="72000" bIns="72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 line 6 Logbook Record there is change point in Machine Alarm on the day</a:t>
            </a:r>
            <a:endParaRPr kumimoji="1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69E484-73C2-4468-9DE7-631B32CBFC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7" y="4691553"/>
            <a:ext cx="4425605" cy="176730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B9C5453-5FFC-430E-BA2E-896B472695FD}"/>
              </a:ext>
            </a:extLst>
          </p:cNvPr>
          <p:cNvSpPr/>
          <p:nvPr/>
        </p:nvSpPr>
        <p:spPr>
          <a:xfrm>
            <a:off x="130387" y="4713036"/>
            <a:ext cx="1464449" cy="26679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200" b="1" dirty="0">
                <a:solidFill>
                  <a:prstClr val="black"/>
                </a:solidFill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Logbook Sheet</a:t>
            </a:r>
            <a:endParaRPr kumimoji="1" lang="en-IN" sz="1200" b="1" dirty="0">
              <a:solidFill>
                <a:prstClr val="black"/>
              </a:solidFill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565FC5EE-E63A-4C76-800B-16DC99C31276}"/>
              </a:ext>
            </a:extLst>
          </p:cNvPr>
          <p:cNvSpPr/>
          <p:nvPr/>
        </p:nvSpPr>
        <p:spPr>
          <a:xfrm>
            <a:off x="252228" y="5375486"/>
            <a:ext cx="4303764" cy="868759"/>
          </a:xfrm>
          <a:prstGeom prst="wedgeRectCallout">
            <a:avLst>
              <a:gd name="adj1" fmla="val 25039"/>
              <a:gd name="adj2" fmla="val -80324"/>
            </a:avLst>
          </a:prstGeom>
          <a:noFill/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5A2B47-3D8B-4C61-81E7-4C47F83E36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5857" y="4669660"/>
            <a:ext cx="3357467" cy="1811089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B5F5548-2F74-43A5-8CE1-F4BE3E6A9EBF}"/>
              </a:ext>
            </a:extLst>
          </p:cNvPr>
          <p:cNvSpPr/>
          <p:nvPr/>
        </p:nvSpPr>
        <p:spPr>
          <a:xfrm>
            <a:off x="5165857" y="4897348"/>
            <a:ext cx="1328790" cy="39914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1200" b="1" dirty="0">
                <a:solidFill>
                  <a:prstClr val="black"/>
                </a:solidFill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</a:rPr>
              <a:t>Rejection Logbook Sheet</a:t>
            </a:r>
            <a:endParaRPr kumimoji="1" lang="en-IN" sz="1200" b="1" dirty="0">
              <a:solidFill>
                <a:prstClr val="black"/>
              </a:solidFill>
              <a:highlight>
                <a:srgbClr val="FFFF00"/>
              </a:highligh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C17A72-6F41-47D3-89BB-F3257202F1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7728" y="5197486"/>
            <a:ext cx="3779084" cy="1241304"/>
          </a:xfrm>
          <a:prstGeom prst="rect">
            <a:avLst/>
          </a:prstGeom>
        </p:spPr>
      </p:pic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C71E6FB-83E7-486E-986A-D778727C8943}"/>
              </a:ext>
            </a:extLst>
          </p:cNvPr>
          <p:cNvSpPr/>
          <p:nvPr/>
        </p:nvSpPr>
        <p:spPr>
          <a:xfrm>
            <a:off x="8473512" y="4858534"/>
            <a:ext cx="3763300" cy="1580256"/>
          </a:xfrm>
          <a:prstGeom prst="wedgeRectCallout">
            <a:avLst>
              <a:gd name="adj1" fmla="val -77200"/>
              <a:gd name="adj2" fmla="val 22218"/>
            </a:avLst>
          </a:prstGeom>
          <a:noFill/>
          <a:ln w="3175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E0BB99-77E7-4ED9-8DC4-F0C5E44122B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88026" y="4872930"/>
            <a:ext cx="3734272" cy="334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420F0E-B160-4904-9F13-4501D6F5B3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28" y="5396752"/>
            <a:ext cx="4303764" cy="83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65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8FCD-5B18-4F13-B96B-568C5058A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7" y="106680"/>
            <a:ext cx="9094893" cy="558800"/>
          </a:xfrm>
        </p:spPr>
        <p:txBody>
          <a:bodyPr/>
          <a:lstStyle/>
          <a:p>
            <a:pPr marL="342900" lvl="0" indent="-342900" defTabSz="9144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  <a:defRPr/>
            </a:pP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IDENTIFY OCCURRENCE ROOT CAUSE 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A4094D-DD86-4004-9C0C-5EDD60D1D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  <p:sp>
        <p:nvSpPr>
          <p:cNvPr id="727" name="TextBox 726">
            <a:extLst>
              <a:ext uri="{FF2B5EF4-FFF2-40B4-BE49-F238E27FC236}">
                <a16:creationId xmlns:a16="http://schemas.microsoft.com/office/drawing/2014/main" id="{EF5935CF-1DD4-47F2-B7D6-37B41AE6641A}"/>
              </a:ext>
            </a:extLst>
          </p:cNvPr>
          <p:cNvSpPr txBox="1"/>
          <p:nvPr/>
        </p:nvSpPr>
        <p:spPr>
          <a:xfrm>
            <a:off x="130387" y="2991698"/>
            <a:ext cx="3802984" cy="379284"/>
          </a:xfrm>
          <a:prstGeom prst="rect">
            <a:avLst/>
          </a:prstGeom>
          <a:noFill/>
        </p:spPr>
        <p:txBody>
          <a:bodyPr wrap="none" lIns="54000" tIns="54000" rIns="54000" bIns="54000" rtlCol="0" anchor="ctr" anchorCtr="0">
            <a:noAutofit/>
          </a:bodyPr>
          <a:lstStyle/>
          <a:p>
            <a:pPr algn="ctr"/>
            <a:r>
              <a:rPr kumimoji="1" lang="en-US" sz="1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REAMER MISSED WHY WHY ANALYSIS</a:t>
            </a:r>
            <a:endParaRPr kumimoji="1" lang="en-IN" sz="14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728" name="Table 727">
            <a:extLst>
              <a:ext uri="{FF2B5EF4-FFF2-40B4-BE49-F238E27FC236}">
                <a16:creationId xmlns:a16="http://schemas.microsoft.com/office/drawing/2014/main" id="{34A2DBF1-09D8-4485-B78F-C96923429A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028283"/>
              </p:ext>
            </p:extLst>
          </p:nvPr>
        </p:nvGraphicFramePr>
        <p:xfrm>
          <a:off x="162470" y="3365449"/>
          <a:ext cx="11895306" cy="2859567"/>
        </p:xfrm>
        <a:graphic>
          <a:graphicData uri="http://schemas.openxmlformats.org/drawingml/2006/table">
            <a:tbl>
              <a:tblPr/>
              <a:tblGrid>
                <a:gridCol w="1234068">
                  <a:extLst>
                    <a:ext uri="{9D8B030D-6E8A-4147-A177-3AD203B41FA5}">
                      <a16:colId xmlns:a16="http://schemas.microsoft.com/office/drawing/2014/main" val="1763018627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2786290134"/>
                    </a:ext>
                  </a:extLst>
                </a:gridCol>
                <a:gridCol w="2128059">
                  <a:extLst>
                    <a:ext uri="{9D8B030D-6E8A-4147-A177-3AD203B41FA5}">
                      <a16:colId xmlns:a16="http://schemas.microsoft.com/office/drawing/2014/main" val="2157454547"/>
                    </a:ext>
                  </a:extLst>
                </a:gridCol>
                <a:gridCol w="2094807">
                  <a:extLst>
                    <a:ext uri="{9D8B030D-6E8A-4147-A177-3AD203B41FA5}">
                      <a16:colId xmlns:a16="http://schemas.microsoft.com/office/drawing/2014/main" val="3905757663"/>
                    </a:ext>
                  </a:extLst>
                </a:gridCol>
                <a:gridCol w="2212737">
                  <a:extLst>
                    <a:ext uri="{9D8B030D-6E8A-4147-A177-3AD203B41FA5}">
                      <a16:colId xmlns:a16="http://schemas.microsoft.com/office/drawing/2014/main" val="4062998520"/>
                    </a:ext>
                  </a:extLst>
                </a:gridCol>
                <a:gridCol w="2130828">
                  <a:extLst>
                    <a:ext uri="{9D8B030D-6E8A-4147-A177-3AD203B41FA5}">
                      <a16:colId xmlns:a16="http://schemas.microsoft.com/office/drawing/2014/main" val="3998004173"/>
                    </a:ext>
                  </a:extLst>
                </a:gridCol>
              </a:tblGrid>
              <a:tr h="4746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Step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Why1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Why2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Why3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Why4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Why5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511446"/>
                  </a:ext>
                </a:extLst>
              </a:tr>
              <a:tr h="116348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Occurrence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Cutting sequence as per program one tool missed</a:t>
                      </a:r>
                    </a:p>
                    <a:p>
                      <a:pPr algn="ctr" fontAlgn="ctr"/>
                      <a:endParaRPr lang="en-US" sz="1600" b="0" i="0" u="none" strike="noStrike" dirty="0"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>
                          <a:solidFill>
                            <a:srgbClr val="0000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Tap rigid alarm  </a:t>
                      </a:r>
                    </a:p>
                    <a:p>
                      <a:pPr algn="l" fontAlgn="ctr"/>
                      <a:endParaRPr lang="en-US" sz="1600" b="0" i="0" u="none" strike="noStrike" dirty="0"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Excess load on spindle during tap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3333FF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Clamped Part slipped due to Clamping jaws worn out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857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Premature failure of Jaws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8039"/>
                  </a:ext>
                </a:extLst>
              </a:tr>
              <a:tr h="1188975">
                <a:tc vMerge="1"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Treated as normal part </a:t>
                      </a:r>
                      <a:endParaRPr lang="en-IN" sz="1600" b="0" dirty="0">
                        <a:solidFill>
                          <a:srgbClr val="FF0000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  <a:p>
                      <a:pPr algn="ctr" fontAlgn="ctr"/>
                      <a:endParaRPr lang="en-US" sz="1600" b="0" i="0" u="none" strike="noStrike" dirty="0"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>
                          <a:solidFill>
                            <a:srgbClr val="0000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By Visual check took decision</a:t>
                      </a:r>
                    </a:p>
                    <a:p>
                      <a:pPr algn="l" fontAlgn="ctr"/>
                      <a:endParaRPr lang="en-US" sz="1600" b="0" i="0" u="none" strike="noStrike" dirty="0"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dirty="0">
                          <a:solidFill>
                            <a:srgbClr val="0000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Self Judgment taken with Visual Inspection</a:t>
                      </a:r>
                    </a:p>
                    <a:p>
                      <a:pPr marL="0" marR="0" lvl="0" indent="0" algn="l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CC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(OK Method: Plug Gauge)</a:t>
                      </a:r>
                      <a:endParaRPr lang="en-US" sz="1600" b="0" i="0" u="none" strike="noStrike" dirty="0"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600" kern="1200" dirty="0">
                          <a:solidFill>
                            <a:srgbClr val="0000CC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Misjudged as Alarm was regarding Tapping and thread was present and OK in the part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857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Less awareness on the judgement procedure after alarm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21516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833A234-52B3-49C3-BEC9-F359335A479E}"/>
              </a:ext>
            </a:extLst>
          </p:cNvPr>
          <p:cNvSpPr txBox="1"/>
          <p:nvPr/>
        </p:nvSpPr>
        <p:spPr>
          <a:xfrm>
            <a:off x="186001" y="665480"/>
            <a:ext cx="3907028" cy="293368"/>
          </a:xfrm>
          <a:prstGeom prst="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r>
              <a:rPr kumimoji="1" 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Reamer Missed Factor Analysis</a:t>
            </a:r>
            <a:endParaRPr kumimoji="1" lang="en-IN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8928FC3-C6A9-4E61-9D96-4F8917196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673284"/>
              </p:ext>
            </p:extLst>
          </p:nvPr>
        </p:nvGraphicFramePr>
        <p:xfrm>
          <a:off x="186001" y="958848"/>
          <a:ext cx="11895308" cy="2105791"/>
        </p:xfrm>
        <a:graphic>
          <a:graphicData uri="http://schemas.openxmlformats.org/drawingml/2006/table">
            <a:tbl>
              <a:tblPr firstRow="1" bandRow="1"/>
              <a:tblGrid>
                <a:gridCol w="642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2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0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79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10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3768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Sl</a:t>
                      </a:r>
                      <a:r>
                        <a:rPr lang="en-US" sz="1000" b="1" baseline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No</a:t>
                      </a:r>
                      <a:endParaRPr lang="en-US" sz="1000" b="1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Possible causes</a:t>
                      </a: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Rule </a:t>
                      </a: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Actual</a:t>
                      </a: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Status</a:t>
                      </a: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83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</a:t>
                      </a: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Tool condition</a:t>
                      </a: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l"/>
                      <a:r>
                        <a:rPr lang="en-US" sz="1200" b="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No breakage</a:t>
                      </a:r>
                      <a:endParaRPr lang="en-IN" sz="1200" b="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l"/>
                      <a:r>
                        <a:rPr lang="en-US" sz="1200" b="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No Damage </a:t>
                      </a:r>
                      <a:endParaRPr lang="en-IN" sz="1200" b="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O</a:t>
                      </a: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358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</a:t>
                      </a: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Power failure</a:t>
                      </a: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l"/>
                      <a:r>
                        <a:rPr lang="en-US" sz="1200" b="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Follow Power Failure handling Rules</a:t>
                      </a:r>
                      <a:endParaRPr lang="en-IN" sz="1200" b="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l"/>
                      <a:r>
                        <a:rPr lang="en-US" sz="1200" b="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No Power Failure</a:t>
                      </a:r>
                      <a:endParaRPr lang="en-IN" sz="1200" b="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O</a:t>
                      </a: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714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3</a:t>
                      </a: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Machine Interruption</a:t>
                      </a: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Cutting has to be done as per the program  sequence </a:t>
                      </a: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Incomplete cutting sequence ( Rigid tap alarm)</a:t>
                      </a: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X</a:t>
                      </a: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975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4</a:t>
                      </a: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Inspection Frequency</a:t>
                      </a: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l"/>
                      <a:r>
                        <a:rPr lang="en-US" sz="1200" b="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1/50 measuring frequency</a:t>
                      </a:r>
                      <a:endParaRPr lang="en-IN" sz="1200" b="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l"/>
                      <a:r>
                        <a:rPr lang="en-US" sz="1200" b="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Frequency followed</a:t>
                      </a:r>
                      <a:endParaRPr lang="en-IN" sz="1200" b="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O</a:t>
                      </a: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283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1" lang="en-US" sz="1200" b="0" kern="120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5</a:t>
                      </a: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Alarm Parts Handling</a:t>
                      </a: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l"/>
                      <a:r>
                        <a:rPr lang="en-IN" sz="1200" b="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Treat as abnormal part</a:t>
                      </a: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l"/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Treated as normal part </a:t>
                      </a:r>
                      <a:endParaRPr lang="en-IN" sz="1200" b="0" dirty="0">
                        <a:solidFill>
                          <a:srgbClr val="FF0000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X</a:t>
                      </a: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283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6</a:t>
                      </a: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Setup Change</a:t>
                      </a: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No mix up of abnormal part</a:t>
                      </a: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No mix up (No setup change)</a:t>
                      </a: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kern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O</a:t>
                      </a:r>
                    </a:p>
                  </a:txBody>
                  <a:tcPr marL="91510" marR="91510" marT="45544" marB="455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590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489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57D6BCB3-9FBE-482F-AA0C-76BAA6DECC8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99651" y="4115257"/>
            <a:ext cx="1040598" cy="1410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47645-34AB-474C-A0FD-C3685D9A5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OCCURRENCE &amp; OUTFLOW MECHANISM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FEB3DA-1141-4E71-BB31-0316355C7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64090ED-D661-4478-96F5-794168F284D7}"/>
              </a:ext>
            </a:extLst>
          </p:cNvPr>
          <p:cNvSpPr/>
          <p:nvPr/>
        </p:nvSpPr>
        <p:spPr>
          <a:xfrm>
            <a:off x="114977" y="681516"/>
            <a:ext cx="1560576" cy="23414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Overall process </a:t>
            </a:r>
            <a:endParaRPr kumimoji="1" lang="en-IN" sz="10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E81CBE4-888C-42F8-B442-F4C9102EA9EF}"/>
              </a:ext>
            </a:extLst>
          </p:cNvPr>
          <p:cNvSpPr/>
          <p:nvPr/>
        </p:nvSpPr>
        <p:spPr>
          <a:xfrm>
            <a:off x="114977" y="974948"/>
            <a:ext cx="1560576" cy="3535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Facing and centering</a:t>
            </a:r>
            <a:endParaRPr kumimoji="1" lang="en-IN" sz="10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24C7A12-8645-443D-A3DA-E0D84C5D5514}"/>
              </a:ext>
            </a:extLst>
          </p:cNvPr>
          <p:cNvSpPr/>
          <p:nvPr/>
        </p:nvSpPr>
        <p:spPr>
          <a:xfrm>
            <a:off x="114977" y="1391163"/>
            <a:ext cx="1560576" cy="23414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Turning 1 </a:t>
            </a:r>
            <a:endParaRPr kumimoji="1" lang="en-IN" sz="10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99B328-84D9-4CF6-8EED-AE429F08D3E6}"/>
              </a:ext>
            </a:extLst>
          </p:cNvPr>
          <p:cNvSpPr/>
          <p:nvPr/>
        </p:nvSpPr>
        <p:spPr>
          <a:xfrm>
            <a:off x="114977" y="1669223"/>
            <a:ext cx="1560576" cy="23381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Turning 2 </a:t>
            </a:r>
            <a:endParaRPr kumimoji="1" lang="en-IN" sz="10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C3B2D8-1859-4163-A637-3FA3647E44CE}"/>
              </a:ext>
            </a:extLst>
          </p:cNvPr>
          <p:cNvSpPr/>
          <p:nvPr/>
        </p:nvSpPr>
        <p:spPr>
          <a:xfrm>
            <a:off x="119257" y="2103469"/>
            <a:ext cx="1552017" cy="607802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2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Drilling,tapping,reaming</a:t>
            </a:r>
            <a:endParaRPr kumimoji="1" lang="en-IN" sz="1200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9AD0228-C66A-45AF-89DB-E3F1F0EFF4EE}"/>
              </a:ext>
            </a:extLst>
          </p:cNvPr>
          <p:cNvSpPr/>
          <p:nvPr/>
        </p:nvSpPr>
        <p:spPr>
          <a:xfrm>
            <a:off x="114977" y="2730668"/>
            <a:ext cx="1560576" cy="23764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Keyway milling</a:t>
            </a:r>
            <a:endParaRPr kumimoji="1" lang="en-IN" sz="10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C5ED299-BFC7-45D0-BAF0-EC29CAF08456}"/>
              </a:ext>
            </a:extLst>
          </p:cNvPr>
          <p:cNvSpPr/>
          <p:nvPr/>
        </p:nvSpPr>
        <p:spPr>
          <a:xfrm>
            <a:off x="114977" y="2986362"/>
            <a:ext cx="1560576" cy="24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Cam milling</a:t>
            </a:r>
            <a:endParaRPr kumimoji="1" lang="en-IN" sz="10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3283FDE-4D08-40FB-84D0-0E029C21103D}"/>
              </a:ext>
            </a:extLst>
          </p:cNvPr>
          <p:cNvSpPr/>
          <p:nvPr/>
        </p:nvSpPr>
        <p:spPr>
          <a:xfrm>
            <a:off x="127128" y="3290351"/>
            <a:ext cx="1536274" cy="2339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Induction hardening </a:t>
            </a:r>
            <a:endParaRPr kumimoji="1" lang="en-IN" sz="10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122BF4-A6B3-4F5A-8389-3E8612874946}"/>
              </a:ext>
            </a:extLst>
          </p:cNvPr>
          <p:cNvSpPr txBox="1"/>
          <p:nvPr/>
        </p:nvSpPr>
        <p:spPr>
          <a:xfrm>
            <a:off x="117595" y="1941194"/>
            <a:ext cx="1682496" cy="207264"/>
          </a:xfrm>
          <a:prstGeom prst="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kumimoji="1" lang="en-US" sz="10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Occurrence &amp; Outflow</a:t>
            </a:r>
            <a:endParaRPr kumimoji="1" lang="en-IN" sz="10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CCB4DA2D-BCC1-4137-82C3-D3EA704980B8}"/>
              </a:ext>
            </a:extLst>
          </p:cNvPr>
          <p:cNvSpPr/>
          <p:nvPr/>
        </p:nvSpPr>
        <p:spPr>
          <a:xfrm>
            <a:off x="1699090" y="2834639"/>
            <a:ext cx="369076" cy="243075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12F0E86-45E3-4298-B773-1868EACFE3E1}"/>
              </a:ext>
            </a:extLst>
          </p:cNvPr>
          <p:cNvCxnSpPr>
            <a:cxnSpLocks/>
          </p:cNvCxnSpPr>
          <p:nvPr/>
        </p:nvCxnSpPr>
        <p:spPr>
          <a:xfrm>
            <a:off x="2048256" y="2188464"/>
            <a:ext cx="0" cy="2775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9242FC5-E8F4-4D2A-AC46-03BAD7740983}"/>
              </a:ext>
            </a:extLst>
          </p:cNvPr>
          <p:cNvCxnSpPr/>
          <p:nvPr/>
        </p:nvCxnSpPr>
        <p:spPr>
          <a:xfrm>
            <a:off x="2048256" y="2188464"/>
            <a:ext cx="1036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6BADB42-9AFE-45A8-A12B-BD37C5E364DE}"/>
              </a:ext>
            </a:extLst>
          </p:cNvPr>
          <p:cNvSpPr txBox="1"/>
          <p:nvPr/>
        </p:nvSpPr>
        <p:spPr>
          <a:xfrm>
            <a:off x="1748198" y="4952492"/>
            <a:ext cx="1682496" cy="207264"/>
          </a:xfrm>
          <a:prstGeom prst="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kumimoji="1" lang="en-US" sz="10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Outflow</a:t>
            </a:r>
            <a:endParaRPr kumimoji="1" lang="en-IN" sz="10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E5BB6E2-DA63-496D-B959-8A2300F95B0B}"/>
              </a:ext>
            </a:extLst>
          </p:cNvPr>
          <p:cNvSpPr txBox="1"/>
          <p:nvPr/>
        </p:nvSpPr>
        <p:spPr>
          <a:xfrm>
            <a:off x="1748198" y="2021838"/>
            <a:ext cx="1682496" cy="207264"/>
          </a:xfrm>
          <a:prstGeom prst="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kumimoji="1" lang="en-US" sz="10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Occurrence</a:t>
            </a:r>
            <a:endParaRPr kumimoji="1" lang="en-IN" sz="10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6DEE82B-1CDB-4129-8924-16E3C82BBA0B}"/>
              </a:ext>
            </a:extLst>
          </p:cNvPr>
          <p:cNvCxnSpPr/>
          <p:nvPr/>
        </p:nvCxnSpPr>
        <p:spPr>
          <a:xfrm>
            <a:off x="2071286" y="4964176"/>
            <a:ext cx="1036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1E67A21-6F26-46D9-AB04-6104CB4A2325}"/>
              </a:ext>
            </a:extLst>
          </p:cNvPr>
          <p:cNvCxnSpPr>
            <a:cxnSpLocks/>
          </p:cNvCxnSpPr>
          <p:nvPr/>
        </p:nvCxnSpPr>
        <p:spPr>
          <a:xfrm>
            <a:off x="3084576" y="1116568"/>
            <a:ext cx="23030" cy="1636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B32972E-7966-44D1-9F74-6DBD881A4443}"/>
              </a:ext>
            </a:extLst>
          </p:cNvPr>
          <p:cNvCxnSpPr/>
          <p:nvPr/>
        </p:nvCxnSpPr>
        <p:spPr>
          <a:xfrm>
            <a:off x="3107606" y="1124696"/>
            <a:ext cx="6339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14B9546-89BA-4A1A-BBEF-A4A542543F25}"/>
              </a:ext>
            </a:extLst>
          </p:cNvPr>
          <p:cNvCxnSpPr/>
          <p:nvPr/>
        </p:nvCxnSpPr>
        <p:spPr>
          <a:xfrm>
            <a:off x="3084576" y="2011680"/>
            <a:ext cx="6339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32B3558-00F1-4A1C-8CE3-293012DA4582}"/>
              </a:ext>
            </a:extLst>
          </p:cNvPr>
          <p:cNvCxnSpPr/>
          <p:nvPr/>
        </p:nvCxnSpPr>
        <p:spPr>
          <a:xfrm>
            <a:off x="3107606" y="2741168"/>
            <a:ext cx="6339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1371FDC-92B3-4B40-A352-7E131E6C9EA5}"/>
              </a:ext>
            </a:extLst>
          </p:cNvPr>
          <p:cNvSpPr txBox="1"/>
          <p:nvPr/>
        </p:nvSpPr>
        <p:spPr>
          <a:xfrm>
            <a:off x="3145536" y="995682"/>
            <a:ext cx="1682496" cy="207264"/>
          </a:xfrm>
          <a:prstGeom prst="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kumimoji="1"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Drilling</a:t>
            </a:r>
            <a:endParaRPr kumimoji="1" lang="en-IN" sz="1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7E6E79F-1F02-434D-8730-F83F071BCD34}"/>
              </a:ext>
            </a:extLst>
          </p:cNvPr>
          <p:cNvSpPr txBox="1"/>
          <p:nvPr/>
        </p:nvSpPr>
        <p:spPr>
          <a:xfrm>
            <a:off x="3145536" y="1838962"/>
            <a:ext cx="1682496" cy="312928"/>
          </a:xfrm>
          <a:prstGeom prst="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kumimoji="1" lang="en-US" sz="1000" dirty="0">
                <a:ln>
                  <a:solidFill>
                    <a:srgbClr val="FF0000"/>
                  </a:solidFill>
                </a:ln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Tapping</a:t>
            </a:r>
            <a:endParaRPr kumimoji="1" lang="en-IN" sz="1000" dirty="0">
              <a:ln>
                <a:solidFill>
                  <a:srgbClr val="FF0000"/>
                </a:solidFill>
              </a:ln>
              <a:solidFill>
                <a:sysClr val="windowText" lastClr="00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F28BDFC-FE64-44E1-BD8C-42F60F61E6E0}"/>
              </a:ext>
            </a:extLst>
          </p:cNvPr>
          <p:cNvSpPr txBox="1"/>
          <p:nvPr/>
        </p:nvSpPr>
        <p:spPr>
          <a:xfrm>
            <a:off x="3192949" y="2630935"/>
            <a:ext cx="1682496" cy="207264"/>
          </a:xfrm>
          <a:prstGeom prst="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kumimoji="1" 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Reaming</a:t>
            </a:r>
            <a:endParaRPr kumimoji="1" lang="en-IN" sz="1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AC0F039-6DB9-48A9-9175-1F72FFD517D9}"/>
              </a:ext>
            </a:extLst>
          </p:cNvPr>
          <p:cNvSpPr/>
          <p:nvPr/>
        </p:nvSpPr>
        <p:spPr>
          <a:xfrm rot="16200000">
            <a:off x="3741419" y="1918206"/>
            <a:ext cx="2207088" cy="2072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2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Change Point</a:t>
            </a:r>
            <a:endParaRPr kumimoji="1" lang="en-IN" sz="12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A12D1B5-7ED6-4BA7-9693-C1D4E460E228}"/>
              </a:ext>
            </a:extLst>
          </p:cNvPr>
          <p:cNvSpPr/>
          <p:nvPr/>
        </p:nvSpPr>
        <p:spPr>
          <a:xfrm rot="16200000">
            <a:off x="5801103" y="1955970"/>
            <a:ext cx="2207088" cy="2072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2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Simulation Part</a:t>
            </a:r>
            <a:endParaRPr kumimoji="1" lang="en-IN" sz="12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3C33E97-A3A8-45A6-AA25-BE38B34FCD2D}"/>
              </a:ext>
            </a:extLst>
          </p:cNvPr>
          <p:cNvSpPr/>
          <p:nvPr/>
        </p:nvSpPr>
        <p:spPr>
          <a:xfrm>
            <a:off x="9103361" y="641625"/>
            <a:ext cx="2207088" cy="45106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2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Customer simulation Information</a:t>
            </a:r>
            <a:endParaRPr kumimoji="1" lang="en-IN" sz="12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6FDBC897-9F8F-4883-AB32-140007A30E3C}"/>
              </a:ext>
            </a:extLst>
          </p:cNvPr>
          <p:cNvSpPr/>
          <p:nvPr/>
        </p:nvSpPr>
        <p:spPr>
          <a:xfrm>
            <a:off x="4324435" y="1948689"/>
            <a:ext cx="361018" cy="62991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F914DFE-2515-4B92-AEA1-418A9AE22F20}"/>
              </a:ext>
            </a:extLst>
          </p:cNvPr>
          <p:cNvSpPr/>
          <p:nvPr/>
        </p:nvSpPr>
        <p:spPr>
          <a:xfrm>
            <a:off x="3096091" y="3857697"/>
            <a:ext cx="8957730" cy="23389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2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Conclusion:-Since the simulation, the cause of the reamer operation miss is parts tilled due to less gripper</a:t>
            </a:r>
            <a:endParaRPr kumimoji="1" lang="en-IN" sz="12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AD55B4B-C1E2-43B9-970F-F48EB6C234F4}"/>
              </a:ext>
            </a:extLst>
          </p:cNvPr>
          <p:cNvSpPr/>
          <p:nvPr/>
        </p:nvSpPr>
        <p:spPr>
          <a:xfrm rot="16200000">
            <a:off x="2418479" y="4861918"/>
            <a:ext cx="1734531" cy="23164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2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Change Point</a:t>
            </a:r>
            <a:endParaRPr kumimoji="1" lang="en-IN" sz="12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5A6A6DD-F716-490D-B6CB-DB68478EE427}"/>
              </a:ext>
            </a:extLst>
          </p:cNvPr>
          <p:cNvSpPr/>
          <p:nvPr/>
        </p:nvSpPr>
        <p:spPr>
          <a:xfrm>
            <a:off x="4983220" y="3248614"/>
            <a:ext cx="1824761" cy="3130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05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 robo drill machine tap rigid alarm coming  </a:t>
            </a:r>
            <a:endParaRPr kumimoji="1" lang="en-IN" sz="105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DEA08D3-6FE7-4C3A-8629-D5C8595BEE8B}"/>
              </a:ext>
            </a:extLst>
          </p:cNvPr>
          <p:cNvSpPr/>
          <p:nvPr/>
        </p:nvSpPr>
        <p:spPr>
          <a:xfrm>
            <a:off x="5129526" y="4566608"/>
            <a:ext cx="1269318" cy="88714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2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Scrap Not Highlight no evidence on Scrap</a:t>
            </a:r>
            <a:endParaRPr kumimoji="1" lang="en-IN" sz="12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9089152-7600-4D4C-B2C0-F077FFC6B963}"/>
              </a:ext>
            </a:extLst>
          </p:cNvPr>
          <p:cNvSpPr/>
          <p:nvPr/>
        </p:nvSpPr>
        <p:spPr>
          <a:xfrm>
            <a:off x="3377183" y="5877094"/>
            <a:ext cx="2888171" cy="21367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Conclusion-Outflow to next process</a:t>
            </a:r>
            <a:endParaRPr kumimoji="1" lang="en-IN" sz="11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2BEFA96-4E39-4D4F-BF94-57E227CC4581}"/>
              </a:ext>
            </a:extLst>
          </p:cNvPr>
          <p:cNvSpPr/>
          <p:nvPr/>
        </p:nvSpPr>
        <p:spPr>
          <a:xfrm rot="16200000">
            <a:off x="5821153" y="5043933"/>
            <a:ext cx="1795291" cy="23164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2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Parts handling </a:t>
            </a:r>
            <a:endParaRPr kumimoji="1" lang="en-IN" sz="12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0A0BE52-1658-4201-A319-FAC092557401}"/>
              </a:ext>
            </a:extLst>
          </p:cNvPr>
          <p:cNvSpPr/>
          <p:nvPr/>
        </p:nvSpPr>
        <p:spPr>
          <a:xfrm>
            <a:off x="114977" y="3952728"/>
            <a:ext cx="1560576" cy="240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Axis grinding</a:t>
            </a:r>
            <a:endParaRPr kumimoji="1" lang="en-IN" sz="11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9AC3C8E-E024-45E5-AC1F-8A71E366B3E0}"/>
              </a:ext>
            </a:extLst>
          </p:cNvPr>
          <p:cNvSpPr/>
          <p:nvPr/>
        </p:nvSpPr>
        <p:spPr>
          <a:xfrm>
            <a:off x="114977" y="4274194"/>
            <a:ext cx="1560576" cy="37977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Cam grinding</a:t>
            </a:r>
            <a:endParaRPr kumimoji="1" lang="en-IN" sz="11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17D0619-9DD7-480E-9C52-38CC716BCBD6}"/>
              </a:ext>
            </a:extLst>
          </p:cNvPr>
          <p:cNvSpPr/>
          <p:nvPr/>
        </p:nvSpPr>
        <p:spPr>
          <a:xfrm>
            <a:off x="114977" y="4744611"/>
            <a:ext cx="1560576" cy="3555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Small hole drilling reaming</a:t>
            </a:r>
            <a:endParaRPr kumimoji="1" lang="en-IN" sz="11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F2FEBD9-0EDC-48D9-B155-9AB6597AFF14}"/>
              </a:ext>
            </a:extLst>
          </p:cNvPr>
          <p:cNvSpPr/>
          <p:nvPr/>
        </p:nvSpPr>
        <p:spPr>
          <a:xfrm>
            <a:off x="114977" y="5159756"/>
            <a:ext cx="1560576" cy="3555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Buffing</a:t>
            </a:r>
            <a:endParaRPr kumimoji="1" lang="en-IN" sz="11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437A30-333E-42C6-A16B-198E642268D2}"/>
              </a:ext>
            </a:extLst>
          </p:cNvPr>
          <p:cNvSpPr/>
          <p:nvPr/>
        </p:nvSpPr>
        <p:spPr>
          <a:xfrm>
            <a:off x="114977" y="5570544"/>
            <a:ext cx="1560576" cy="3535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Cam lapping</a:t>
            </a:r>
            <a:endParaRPr kumimoji="1" lang="en-IN" sz="11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CC344E8-4D16-4C3D-A32B-395BF8563848}"/>
              </a:ext>
            </a:extLst>
          </p:cNvPr>
          <p:cNvSpPr/>
          <p:nvPr/>
        </p:nvSpPr>
        <p:spPr>
          <a:xfrm>
            <a:off x="114977" y="5997554"/>
            <a:ext cx="1560576" cy="3535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Visual inspection</a:t>
            </a:r>
            <a:endParaRPr kumimoji="1" lang="en-IN" sz="11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4986311-1A7D-462A-A6BC-0D298432714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603" y="888210"/>
            <a:ext cx="1803612" cy="2286004"/>
          </a:xfrm>
          <a:prstGeom prst="rect">
            <a:avLst/>
          </a:prstGeom>
        </p:spPr>
      </p:pic>
      <p:pic>
        <p:nvPicPr>
          <p:cNvPr id="9" name="Picture 8" descr="A picture containing old, cement, concrete, catch&#10;&#10;Description automatically generated">
            <a:extLst>
              <a:ext uri="{FF2B5EF4-FFF2-40B4-BE49-F238E27FC236}">
                <a16:creationId xmlns:a16="http://schemas.microsoft.com/office/drawing/2014/main" id="{ED3B2502-4A45-4B59-AC43-1ACA42B7F59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58870" y="2056451"/>
            <a:ext cx="974680" cy="1463040"/>
          </a:xfrm>
          <a:prstGeom prst="rect">
            <a:avLst/>
          </a:prstGeom>
        </p:spPr>
      </p:pic>
      <p:pic>
        <p:nvPicPr>
          <p:cNvPr id="13" name="Picture 12" descr="A picture containing old, dirty, engine, projector&#10;&#10;Description automatically generated">
            <a:extLst>
              <a:ext uri="{FF2B5EF4-FFF2-40B4-BE49-F238E27FC236}">
                <a16:creationId xmlns:a16="http://schemas.microsoft.com/office/drawing/2014/main" id="{90D43CCE-8653-48FE-A671-4AF99A209A8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166" y="681490"/>
            <a:ext cx="1463040" cy="1259198"/>
          </a:xfrm>
          <a:prstGeom prst="rect">
            <a:avLst/>
          </a:prstGeom>
        </p:spPr>
      </p:pic>
      <p:pic>
        <p:nvPicPr>
          <p:cNvPr id="15" name="Picture 1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6488024A-D7EB-44CB-81C6-2C5CBECA321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033" y="1085996"/>
            <a:ext cx="1463040" cy="1948894"/>
          </a:xfrm>
          <a:prstGeom prst="rect">
            <a:avLst/>
          </a:prstGeom>
        </p:spPr>
      </p:pic>
      <p:pic>
        <p:nvPicPr>
          <p:cNvPr id="19" name="Picture 18" descr="A hand holding a metal object&#10;&#10;Description automatically generated with low confidence">
            <a:extLst>
              <a:ext uri="{FF2B5EF4-FFF2-40B4-BE49-F238E27FC236}">
                <a16:creationId xmlns:a16="http://schemas.microsoft.com/office/drawing/2014/main" id="{8A58DF0D-AD8C-46FD-88EB-27244199173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135" y="4193885"/>
            <a:ext cx="1297648" cy="1300514"/>
          </a:xfrm>
          <a:prstGeom prst="rect">
            <a:avLst/>
          </a:prstGeom>
        </p:spPr>
      </p:pic>
      <p:pic>
        <p:nvPicPr>
          <p:cNvPr id="23" name="Picture 2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7A11575-DF4D-4FA2-A088-77A42449746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314" y="4199081"/>
            <a:ext cx="1449367" cy="12901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653E017-6DAA-4A43-B712-126040140E8F}"/>
              </a:ext>
            </a:extLst>
          </p:cNvPr>
          <p:cNvSpPr txBox="1"/>
          <p:nvPr/>
        </p:nvSpPr>
        <p:spPr>
          <a:xfrm>
            <a:off x="6914295" y="5687893"/>
            <a:ext cx="1449368" cy="433136"/>
          </a:xfrm>
          <a:prstGeom prst="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kumimoji="1" lang="en-US" sz="1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After alarm part coming in inspection chute</a:t>
            </a:r>
            <a:endParaRPr kumimoji="1" lang="en-IN" sz="1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9D4F4D6-D5CF-4300-BDE8-935501DADBC5}"/>
              </a:ext>
            </a:extLst>
          </p:cNvPr>
          <p:cNvSpPr txBox="1"/>
          <p:nvPr/>
        </p:nvSpPr>
        <p:spPr>
          <a:xfrm>
            <a:off x="3510666" y="5379785"/>
            <a:ext cx="1499692" cy="433136"/>
          </a:xfrm>
          <a:prstGeom prst="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kumimoji="1" lang="en-US" sz="1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In logbook two part rejected in robo drill operation</a:t>
            </a:r>
            <a:endParaRPr kumimoji="1" lang="en-IN" sz="1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DD68FF2-A879-4897-B03A-77A495043252}"/>
              </a:ext>
            </a:extLst>
          </p:cNvPr>
          <p:cNvSpPr/>
          <p:nvPr/>
        </p:nvSpPr>
        <p:spPr>
          <a:xfrm>
            <a:off x="5193575" y="2117081"/>
            <a:ext cx="1006162" cy="172719"/>
          </a:xfrm>
          <a:prstGeom prst="ellipse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B19B7A99-D985-4F9D-A891-A1161365A0C5}"/>
              </a:ext>
            </a:extLst>
          </p:cNvPr>
          <p:cNvSpPr/>
          <p:nvPr/>
        </p:nvSpPr>
        <p:spPr>
          <a:xfrm>
            <a:off x="7412012" y="4630758"/>
            <a:ext cx="788090" cy="552940"/>
          </a:xfrm>
          <a:prstGeom prst="ellipse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16F6932-8647-41C4-96F9-AFD01DD947F3}"/>
              </a:ext>
            </a:extLst>
          </p:cNvPr>
          <p:cNvSpPr/>
          <p:nvPr/>
        </p:nvSpPr>
        <p:spPr>
          <a:xfrm>
            <a:off x="3985429" y="4551750"/>
            <a:ext cx="733495" cy="178961"/>
          </a:xfrm>
          <a:prstGeom prst="ellipse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2E848D5-5140-43D3-B8D5-8F9531C0B3E6}"/>
              </a:ext>
            </a:extLst>
          </p:cNvPr>
          <p:cNvSpPr/>
          <p:nvPr/>
        </p:nvSpPr>
        <p:spPr>
          <a:xfrm>
            <a:off x="7337754" y="2550602"/>
            <a:ext cx="409787" cy="405515"/>
          </a:xfrm>
          <a:prstGeom prst="ellipse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102999C-23B5-49C5-8119-E464AEC63880}"/>
              </a:ext>
            </a:extLst>
          </p:cNvPr>
          <p:cNvSpPr txBox="1"/>
          <p:nvPr/>
        </p:nvSpPr>
        <p:spPr>
          <a:xfrm>
            <a:off x="7064910" y="3302081"/>
            <a:ext cx="1557327" cy="459548"/>
          </a:xfrm>
          <a:prstGeom prst="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kumimoji="1" lang="en-US" sz="1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Clamping jaw face line mark coming in jaws face</a:t>
            </a:r>
            <a:endParaRPr kumimoji="1" lang="en-IN" sz="1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Arrow: Curved Left 25">
            <a:extLst>
              <a:ext uri="{FF2B5EF4-FFF2-40B4-BE49-F238E27FC236}">
                <a16:creationId xmlns:a16="http://schemas.microsoft.com/office/drawing/2014/main" id="{96A998B2-5B16-4E5A-BFA3-3912AFB79FBE}"/>
              </a:ext>
            </a:extLst>
          </p:cNvPr>
          <p:cNvSpPr/>
          <p:nvPr/>
        </p:nvSpPr>
        <p:spPr>
          <a:xfrm rot="413961">
            <a:off x="8126800" y="1119600"/>
            <a:ext cx="611225" cy="433136"/>
          </a:xfrm>
          <a:prstGeom prst="curvedLeftArrow">
            <a:avLst>
              <a:gd name="adj1" fmla="val 19342"/>
              <a:gd name="adj2" fmla="val 50000"/>
              <a:gd name="adj3" fmla="val 25000"/>
            </a:avLst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E5439EE-DFCE-4512-8377-4C33411DDA56}"/>
              </a:ext>
            </a:extLst>
          </p:cNvPr>
          <p:cNvSpPr txBox="1"/>
          <p:nvPr/>
        </p:nvSpPr>
        <p:spPr>
          <a:xfrm>
            <a:off x="7141904" y="1965013"/>
            <a:ext cx="1408619" cy="305505"/>
          </a:xfrm>
          <a:prstGeom prst="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kumimoji="1" lang="en-US" sz="1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Part clamping condition</a:t>
            </a:r>
            <a:endParaRPr kumimoji="1" lang="en-IN" sz="1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54ECC70-F1A3-4B30-B691-4865AB769555}"/>
              </a:ext>
            </a:extLst>
          </p:cNvPr>
          <p:cNvSpPr/>
          <p:nvPr/>
        </p:nvSpPr>
        <p:spPr>
          <a:xfrm>
            <a:off x="8769957" y="4352243"/>
            <a:ext cx="409787" cy="405515"/>
          </a:xfrm>
          <a:prstGeom prst="ellipse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4525B59-F1ED-4A48-96E6-CB750EB69481}"/>
              </a:ext>
            </a:extLst>
          </p:cNvPr>
          <p:cNvSpPr txBox="1"/>
          <p:nvPr/>
        </p:nvSpPr>
        <p:spPr>
          <a:xfrm>
            <a:off x="8860699" y="3102068"/>
            <a:ext cx="1283046" cy="459548"/>
          </a:xfrm>
          <a:prstGeom prst="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kumimoji="1" lang="en-US" sz="1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Thread operation completed part</a:t>
            </a:r>
            <a:endParaRPr kumimoji="1" lang="en-IN" sz="1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5B85D45-1BDD-4C49-A901-BD4E9DC08661}"/>
              </a:ext>
            </a:extLst>
          </p:cNvPr>
          <p:cNvSpPr txBox="1"/>
          <p:nvPr/>
        </p:nvSpPr>
        <p:spPr>
          <a:xfrm>
            <a:off x="10114532" y="3013805"/>
            <a:ext cx="1964631" cy="809306"/>
          </a:xfrm>
          <a:prstGeom prst="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kumimoji="1" lang="en-US" sz="1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Reamer not ok dimensions 9.625mm (specification 9.965mm-9.980mm) operation checking </a:t>
            </a:r>
            <a:endParaRPr kumimoji="1" lang="en-IN" sz="1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C0EAEB8-4408-4158-A38D-37CCB450609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777" y="4205413"/>
            <a:ext cx="1346223" cy="1277457"/>
          </a:xfrm>
          <a:prstGeom prst="rect">
            <a:avLst/>
          </a:prstGeom>
        </p:spPr>
      </p:pic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83507BB0-CDFF-46B9-B00C-FC7494686C8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921" y="4184232"/>
            <a:ext cx="1049818" cy="1300514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81B1817-4911-48B4-B29C-26C20E11E3AF}"/>
              </a:ext>
            </a:extLst>
          </p:cNvPr>
          <p:cNvSpPr txBox="1"/>
          <p:nvPr/>
        </p:nvSpPr>
        <p:spPr>
          <a:xfrm>
            <a:off x="8461724" y="5687685"/>
            <a:ext cx="1119151" cy="352784"/>
          </a:xfrm>
          <a:prstGeom prst="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kumimoji="1" lang="en-US" sz="1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Inspect by manually </a:t>
            </a:r>
            <a:endParaRPr kumimoji="1" lang="en-IN" sz="1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54E32A0-1FD7-43CB-A69B-39085FAE810D}"/>
              </a:ext>
            </a:extLst>
          </p:cNvPr>
          <p:cNvSpPr txBox="1"/>
          <p:nvPr/>
        </p:nvSpPr>
        <p:spPr>
          <a:xfrm>
            <a:off x="9528250" y="5711637"/>
            <a:ext cx="1479565" cy="352784"/>
          </a:xfrm>
          <a:prstGeom prst="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kumimoji="1" lang="en-US" sz="1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Load the part by manually</a:t>
            </a:r>
            <a:endParaRPr kumimoji="1" lang="en-IN" sz="1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227F430-8D7B-4D92-AAF3-AA3069AF38E5}"/>
              </a:ext>
            </a:extLst>
          </p:cNvPr>
          <p:cNvSpPr txBox="1"/>
          <p:nvPr/>
        </p:nvSpPr>
        <p:spPr>
          <a:xfrm>
            <a:off x="10810700" y="5691487"/>
            <a:ext cx="1479564" cy="419716"/>
          </a:xfrm>
          <a:prstGeom prst="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kumimoji="1" lang="en-US" sz="10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Next operation no detection reamer operation </a:t>
            </a:r>
            <a:endParaRPr kumimoji="1" lang="en-IN" sz="10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21" name="Picture 120" descr="A hand holding a metal object&#10;&#10;Description automatically generated with low confidence">
            <a:extLst>
              <a:ext uri="{FF2B5EF4-FFF2-40B4-BE49-F238E27FC236}">
                <a16:creationId xmlns:a16="http://schemas.microsoft.com/office/drawing/2014/main" id="{0654466B-681E-40AC-AB53-BC7D81472026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186" y="1116643"/>
            <a:ext cx="1297648" cy="1933472"/>
          </a:xfrm>
          <a:prstGeom prst="rect">
            <a:avLst/>
          </a:prstGeom>
        </p:spPr>
      </p:pic>
      <p:sp>
        <p:nvSpPr>
          <p:cNvPr id="122" name="Oval 121">
            <a:extLst>
              <a:ext uri="{FF2B5EF4-FFF2-40B4-BE49-F238E27FC236}">
                <a16:creationId xmlns:a16="http://schemas.microsoft.com/office/drawing/2014/main" id="{1465CA90-717E-4275-9358-5E502EF239B0}"/>
              </a:ext>
            </a:extLst>
          </p:cNvPr>
          <p:cNvSpPr/>
          <p:nvPr/>
        </p:nvSpPr>
        <p:spPr>
          <a:xfrm>
            <a:off x="9199295" y="1464423"/>
            <a:ext cx="409787" cy="405515"/>
          </a:xfrm>
          <a:prstGeom prst="ellipse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30D370A-6B34-4995-9DD7-DDAFD16A1C1B}"/>
              </a:ext>
            </a:extLst>
          </p:cNvPr>
          <p:cNvSpPr txBox="1"/>
          <p:nvPr/>
        </p:nvSpPr>
        <p:spPr>
          <a:xfrm>
            <a:off x="682388" y="6266212"/>
            <a:ext cx="9780482" cy="572156"/>
          </a:xfrm>
          <a:prstGeom prst="rect">
            <a:avLst/>
          </a:prstGeom>
          <a:solidFill>
            <a:srgbClr val="FF0000"/>
          </a:solidFill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kumimoji="1" lang="en-US" sz="16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Conclusion:- Based on the simulation cause of the reamer operation miss due to part slippage issue. After tap change no alarm found.</a:t>
            </a:r>
            <a:endParaRPr kumimoji="1" lang="en-IN" sz="16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2008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81894-D919-4E66-B705-EE5198247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marL="342900" indent="-342900" defTabSz="9144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OCCURRENCE COUNTERMEASURE-PROCESS </a:t>
            </a:r>
            <a:endParaRPr lang="en-IN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998E0-5E21-43BA-88C3-11592572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4214DB-A1CF-4A21-B858-D7CA3F26804D}"/>
              </a:ext>
            </a:extLst>
          </p:cNvPr>
          <p:cNvSpPr/>
          <p:nvPr/>
        </p:nvSpPr>
        <p:spPr>
          <a:xfrm>
            <a:off x="1552618" y="700031"/>
            <a:ext cx="2336392" cy="32918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2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Occurrence</a:t>
            </a:r>
            <a:endParaRPr kumimoji="1" lang="en-IN" sz="20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F91225-0BCA-45E5-8F06-2186A2A7E4A3}"/>
              </a:ext>
            </a:extLst>
          </p:cNvPr>
          <p:cNvSpPr/>
          <p:nvPr/>
        </p:nvSpPr>
        <p:spPr>
          <a:xfrm>
            <a:off x="662393" y="1013099"/>
            <a:ext cx="1607866" cy="3291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Before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7FE765-87C3-4696-8A6F-560FA941FDBE}"/>
              </a:ext>
            </a:extLst>
          </p:cNvPr>
          <p:cNvSpPr/>
          <p:nvPr/>
        </p:nvSpPr>
        <p:spPr>
          <a:xfrm>
            <a:off x="102579" y="1429758"/>
            <a:ext cx="2856161" cy="323584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kumimoji="1" lang="en-IN" sz="12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6360B-323B-434A-89FC-154963A0E39A}"/>
              </a:ext>
            </a:extLst>
          </p:cNvPr>
          <p:cNvSpPr/>
          <p:nvPr/>
        </p:nvSpPr>
        <p:spPr>
          <a:xfrm>
            <a:off x="3506348" y="1002027"/>
            <a:ext cx="1607866" cy="32918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2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After</a:t>
            </a:r>
            <a:endParaRPr kumimoji="1" lang="en-IN" sz="20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EA0DB8-8D3B-4F37-AEE5-68D26B667303}"/>
              </a:ext>
            </a:extLst>
          </p:cNvPr>
          <p:cNvSpPr/>
          <p:nvPr/>
        </p:nvSpPr>
        <p:spPr>
          <a:xfrm>
            <a:off x="7302599" y="710023"/>
            <a:ext cx="3839420" cy="34582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24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Outflow</a:t>
            </a:r>
            <a:endParaRPr kumimoji="1" lang="en-IN" sz="24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08E2C5-1B96-412C-9823-498F9B0C887D}"/>
              </a:ext>
            </a:extLst>
          </p:cNvPr>
          <p:cNvSpPr/>
          <p:nvPr/>
        </p:nvSpPr>
        <p:spPr>
          <a:xfrm>
            <a:off x="6693677" y="1036910"/>
            <a:ext cx="1143677" cy="32918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2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Before</a:t>
            </a:r>
            <a:endParaRPr kumimoji="1" lang="en-IN" sz="20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57D897-D1C3-4D1B-8F22-FA0E960FFAA6}"/>
              </a:ext>
            </a:extLst>
          </p:cNvPr>
          <p:cNvSpPr/>
          <p:nvPr/>
        </p:nvSpPr>
        <p:spPr>
          <a:xfrm>
            <a:off x="9351241" y="1039351"/>
            <a:ext cx="2314420" cy="32918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20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After-Proposal</a:t>
            </a:r>
            <a:endParaRPr kumimoji="1" lang="en-IN" sz="20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17ADD9-88FC-4781-BF26-4F19D8B6C9CB}"/>
              </a:ext>
            </a:extLst>
          </p:cNvPr>
          <p:cNvSpPr/>
          <p:nvPr/>
        </p:nvSpPr>
        <p:spPr>
          <a:xfrm>
            <a:off x="3169473" y="1429758"/>
            <a:ext cx="2359408" cy="32776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kumimoji="1" lang="en-US" sz="12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Jaw Gripper Under</a:t>
            </a:r>
          </a:p>
          <a:p>
            <a:pPr algn="ctr"/>
            <a:r>
              <a:rPr kumimoji="1" lang="en-US" sz="12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process </a:t>
            </a:r>
            <a:endParaRPr kumimoji="1" lang="en-IN" sz="12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4" name="Picture 13" descr="A picture containing object&#10;&#10;Description automatically generated">
            <a:extLst>
              <a:ext uri="{FF2B5EF4-FFF2-40B4-BE49-F238E27FC236}">
                <a16:creationId xmlns:a16="http://schemas.microsoft.com/office/drawing/2014/main" id="{C2CE0A84-218D-45C1-90A8-75DCF4A56B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0518" y="1558020"/>
            <a:ext cx="2844200" cy="1938528"/>
          </a:xfrm>
          <a:prstGeom prst="rect">
            <a:avLst/>
          </a:prstGeom>
        </p:spPr>
      </p:pic>
      <p:pic>
        <p:nvPicPr>
          <p:cNvPr id="15" name="Picture 14" descr="A picture containing old, cement, concrete, catch&#10;&#10;Description automatically generated">
            <a:extLst>
              <a:ext uri="{FF2B5EF4-FFF2-40B4-BE49-F238E27FC236}">
                <a16:creationId xmlns:a16="http://schemas.microsoft.com/office/drawing/2014/main" id="{8E35D862-DA67-4629-9BE8-95816D6504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38034" y="1749019"/>
            <a:ext cx="3115571" cy="2533221"/>
          </a:xfrm>
          <a:prstGeom prst="rect">
            <a:avLst/>
          </a:prstGeom>
        </p:spPr>
      </p:pic>
      <p:pic>
        <p:nvPicPr>
          <p:cNvPr id="16" name="Picture 15" descr="A picture containing object&#10;&#10;Description automatically generated">
            <a:extLst>
              <a:ext uri="{FF2B5EF4-FFF2-40B4-BE49-F238E27FC236}">
                <a16:creationId xmlns:a16="http://schemas.microsoft.com/office/drawing/2014/main" id="{AEDA4938-770E-4114-A582-D76900BCC2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338" y="1512300"/>
            <a:ext cx="2844200" cy="415137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D811A24-E015-497C-918B-A862070F671C}"/>
              </a:ext>
            </a:extLst>
          </p:cNvPr>
          <p:cNvSpPr/>
          <p:nvPr/>
        </p:nvSpPr>
        <p:spPr>
          <a:xfrm>
            <a:off x="9000518" y="1572149"/>
            <a:ext cx="2844199" cy="20948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8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Pin Type Sensor mounting to identify Operation</a:t>
            </a:r>
            <a:endParaRPr kumimoji="1" lang="en-IN" sz="8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0DA348A-0A32-4133-90E9-4302AC14744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518" y="3589549"/>
            <a:ext cx="2942433" cy="2074129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68D36588-0A5E-4C75-91F9-083A49E1055D}"/>
              </a:ext>
            </a:extLst>
          </p:cNvPr>
          <p:cNvGrpSpPr/>
          <p:nvPr/>
        </p:nvGrpSpPr>
        <p:grpSpPr>
          <a:xfrm>
            <a:off x="9062686" y="2778807"/>
            <a:ext cx="2083613" cy="696026"/>
            <a:chOff x="9620231" y="3147658"/>
            <a:chExt cx="1282719" cy="481367"/>
          </a:xfrm>
        </p:grpSpPr>
        <p:sp>
          <p:nvSpPr>
            <p:cNvPr id="48" name="Flowchart: Process 47">
              <a:extLst>
                <a:ext uri="{FF2B5EF4-FFF2-40B4-BE49-F238E27FC236}">
                  <a16:creationId xmlns:a16="http://schemas.microsoft.com/office/drawing/2014/main" id="{CC09FA19-254A-4529-B5EC-C8F72BDA8EFA}"/>
                </a:ext>
              </a:extLst>
            </p:cNvPr>
            <p:cNvSpPr/>
            <p:nvPr/>
          </p:nvSpPr>
          <p:spPr>
            <a:xfrm>
              <a:off x="10131424" y="3283876"/>
              <a:ext cx="146601" cy="209485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algn="ctr"/>
              <a:endParaRPr kumimoji="1" lang="en-IN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49" name="Flowchart: Process 48">
              <a:extLst>
                <a:ext uri="{FF2B5EF4-FFF2-40B4-BE49-F238E27FC236}">
                  <a16:creationId xmlns:a16="http://schemas.microsoft.com/office/drawing/2014/main" id="{5F67DC17-E4B4-405C-87E4-BA66EDA6D013}"/>
                </a:ext>
              </a:extLst>
            </p:cNvPr>
            <p:cNvSpPr/>
            <p:nvPr/>
          </p:nvSpPr>
          <p:spPr>
            <a:xfrm>
              <a:off x="10278941" y="3238500"/>
              <a:ext cx="48765" cy="292132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algn="ctr"/>
              <a:endParaRPr kumimoji="1" lang="en-IN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0" name="Flowchart: Process 49">
              <a:extLst>
                <a:ext uri="{FF2B5EF4-FFF2-40B4-BE49-F238E27FC236}">
                  <a16:creationId xmlns:a16="http://schemas.microsoft.com/office/drawing/2014/main" id="{39A9CCE3-41FE-42DF-ACA8-4B1F8B1321B0}"/>
                </a:ext>
              </a:extLst>
            </p:cNvPr>
            <p:cNvSpPr/>
            <p:nvPr/>
          </p:nvSpPr>
          <p:spPr>
            <a:xfrm>
              <a:off x="10328621" y="3184525"/>
              <a:ext cx="81065" cy="444500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algn="ctr"/>
              <a:endParaRPr kumimoji="1" lang="en-IN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1" name="Flowchart: Process 50">
              <a:extLst>
                <a:ext uri="{FF2B5EF4-FFF2-40B4-BE49-F238E27FC236}">
                  <a16:creationId xmlns:a16="http://schemas.microsoft.com/office/drawing/2014/main" id="{27E2A9A5-7DBE-4D06-A1C8-8F60D36FB578}"/>
                </a:ext>
              </a:extLst>
            </p:cNvPr>
            <p:cNvSpPr/>
            <p:nvPr/>
          </p:nvSpPr>
          <p:spPr>
            <a:xfrm>
              <a:off x="10459366" y="3147658"/>
              <a:ext cx="80017" cy="444501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algn="ctr"/>
              <a:endParaRPr kumimoji="1" lang="en-IN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2" name="Flowchart: Process 51">
              <a:extLst>
                <a:ext uri="{FF2B5EF4-FFF2-40B4-BE49-F238E27FC236}">
                  <a16:creationId xmlns:a16="http://schemas.microsoft.com/office/drawing/2014/main" id="{1A1FE7D9-22FC-4648-9AF4-D0B037FC2C72}"/>
                </a:ext>
              </a:extLst>
            </p:cNvPr>
            <p:cNvSpPr/>
            <p:nvPr/>
          </p:nvSpPr>
          <p:spPr>
            <a:xfrm>
              <a:off x="10540431" y="3300822"/>
              <a:ext cx="81065" cy="177374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algn="ctr"/>
              <a:endParaRPr kumimoji="1" lang="en-IN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3" name="Flowchart: Process 52">
              <a:extLst>
                <a:ext uri="{FF2B5EF4-FFF2-40B4-BE49-F238E27FC236}">
                  <a16:creationId xmlns:a16="http://schemas.microsoft.com/office/drawing/2014/main" id="{312CBD63-3C22-4014-88DF-5068CFD1B519}"/>
                </a:ext>
              </a:extLst>
            </p:cNvPr>
            <p:cNvSpPr/>
            <p:nvPr/>
          </p:nvSpPr>
          <p:spPr>
            <a:xfrm>
              <a:off x="10621496" y="3316351"/>
              <a:ext cx="81065" cy="136429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algn="ctr"/>
              <a:endParaRPr kumimoji="1" lang="en-IN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4" name="Flowchart: Process 53">
              <a:extLst>
                <a:ext uri="{FF2B5EF4-FFF2-40B4-BE49-F238E27FC236}">
                  <a16:creationId xmlns:a16="http://schemas.microsoft.com/office/drawing/2014/main" id="{643315C4-BB7E-4250-86F0-722BE7D0914E}"/>
                </a:ext>
              </a:extLst>
            </p:cNvPr>
            <p:cNvSpPr/>
            <p:nvPr/>
          </p:nvSpPr>
          <p:spPr>
            <a:xfrm>
              <a:off x="10408638" y="3238500"/>
              <a:ext cx="50728" cy="326405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algn="ctr"/>
              <a:endParaRPr kumimoji="1" lang="en-IN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A5B548D-656C-404A-AD01-45983BBF125E}"/>
                </a:ext>
              </a:extLst>
            </p:cNvPr>
            <p:cNvSpPr/>
            <p:nvPr/>
          </p:nvSpPr>
          <p:spPr>
            <a:xfrm>
              <a:off x="10196961" y="3333255"/>
              <a:ext cx="80932" cy="957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3333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algn="ctr"/>
              <a:endParaRPr kumimoji="1" lang="en-IN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734B0E4-6AA6-4C63-932C-693B835F9266}"/>
                </a:ext>
              </a:extLst>
            </p:cNvPr>
            <p:cNvSpPr/>
            <p:nvPr/>
          </p:nvSpPr>
          <p:spPr>
            <a:xfrm>
              <a:off x="10130376" y="3314387"/>
              <a:ext cx="80932" cy="1352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3333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algn="ctr"/>
              <a:endParaRPr kumimoji="1" lang="en-IN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5712AF27-074F-4E8E-AEDB-963A9FFE1149}"/>
                </a:ext>
              </a:extLst>
            </p:cNvPr>
            <p:cNvSpPr/>
            <p:nvPr/>
          </p:nvSpPr>
          <p:spPr>
            <a:xfrm rot="15956132">
              <a:off x="10653433" y="3358730"/>
              <a:ext cx="50875" cy="45719"/>
            </a:xfrm>
            <a:prstGeom prst="triangle">
              <a:avLst/>
            </a:prstGeom>
            <a:solidFill>
              <a:schemeClr val="bg1"/>
            </a:solidFill>
            <a:ln w="3175">
              <a:solidFill>
                <a:srgbClr val="3333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algn="ctr"/>
              <a:endParaRPr kumimoji="1" lang="en-IN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935EACF-8607-4042-9F96-17D90A65AE33}"/>
                </a:ext>
              </a:extLst>
            </p:cNvPr>
            <p:cNvSpPr/>
            <p:nvPr/>
          </p:nvSpPr>
          <p:spPr>
            <a:xfrm>
              <a:off x="9620231" y="3185382"/>
              <a:ext cx="81065" cy="4333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algn="ctr"/>
              <a:endParaRPr kumimoji="1" lang="en-IN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77E21E5-417C-4415-BDBC-03A5FF3F2CC1}"/>
                </a:ext>
              </a:extLst>
            </p:cNvPr>
            <p:cNvSpPr/>
            <p:nvPr/>
          </p:nvSpPr>
          <p:spPr>
            <a:xfrm>
              <a:off x="9705918" y="3280512"/>
              <a:ext cx="71662" cy="20948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algn="ctr"/>
              <a:endParaRPr kumimoji="1" lang="en-IN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29AF9DD-C1D6-42A2-9A26-270046DDE479}"/>
                </a:ext>
              </a:extLst>
            </p:cNvPr>
            <p:cNvSpPr txBox="1"/>
            <p:nvPr/>
          </p:nvSpPr>
          <p:spPr>
            <a:xfrm>
              <a:off x="9773328" y="3343131"/>
              <a:ext cx="212753" cy="9405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3333FF"/>
              </a:solidFill>
            </a:ln>
          </p:spPr>
          <p:txBody>
            <a:bodyPr wrap="square" lIns="54000" tIns="54000" rIns="54000" bIns="54000" rtlCol="0" anchor="ctr" anchorCtr="0">
              <a:noAutofit/>
            </a:bodyPr>
            <a:lstStyle/>
            <a:p>
              <a:pPr algn="ctr"/>
              <a:r>
                <a:rPr kumimoji="1" lang="el-GR" sz="3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Φ</a:t>
              </a:r>
              <a:r>
                <a:rPr kumimoji="1" lang="en-US" sz="3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9.9</a:t>
              </a:r>
              <a:endParaRPr kumimoji="1" lang="en-IN" sz="3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63" name="Rectangle: Top Corners Snipped 62">
              <a:extLst>
                <a:ext uri="{FF2B5EF4-FFF2-40B4-BE49-F238E27FC236}">
                  <a16:creationId xmlns:a16="http://schemas.microsoft.com/office/drawing/2014/main" id="{9FCEB978-E468-479F-8955-093B13E473F1}"/>
                </a:ext>
              </a:extLst>
            </p:cNvPr>
            <p:cNvSpPr/>
            <p:nvPr/>
          </p:nvSpPr>
          <p:spPr>
            <a:xfrm rot="5400000">
              <a:off x="9994775" y="3344908"/>
              <a:ext cx="75329" cy="90503"/>
            </a:xfrm>
            <a:prstGeom prst="snip2SameRect">
              <a:avLst/>
            </a:prstGeom>
            <a:solidFill>
              <a:schemeClr val="bg1"/>
            </a:solidFill>
            <a:ln w="31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algn="ctr"/>
              <a:endParaRPr kumimoji="1" lang="en-IN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7973910-1DCF-48A5-8304-9B237C47EAF6}"/>
                </a:ext>
              </a:extLst>
            </p:cNvPr>
            <p:cNvCxnSpPr/>
            <p:nvPr/>
          </p:nvCxnSpPr>
          <p:spPr>
            <a:xfrm flipV="1">
              <a:off x="9952043" y="3381128"/>
              <a:ext cx="950907" cy="749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FD41037F-8276-491A-8272-012FA359C18D}"/>
              </a:ext>
            </a:extLst>
          </p:cNvPr>
          <p:cNvSpPr txBox="1"/>
          <p:nvPr/>
        </p:nvSpPr>
        <p:spPr>
          <a:xfrm>
            <a:off x="690201" y="6157969"/>
            <a:ext cx="9827762" cy="674067"/>
          </a:xfrm>
          <a:prstGeom prst="rect">
            <a:avLst/>
          </a:prstGeom>
          <a:solidFill>
            <a:srgbClr val="FF0000"/>
          </a:solidFill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kumimoji="1" lang="en-US" sz="16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Conclusion:- 1.Clamping pad changed for better clamping &amp; detection pokayoke  Feasibility under discussion with machine maker.</a:t>
            </a:r>
            <a:endParaRPr kumimoji="1" lang="en-IN" sz="16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6B0B08B-22EB-481F-90A2-5C11AFDE04B0}"/>
              </a:ext>
            </a:extLst>
          </p:cNvPr>
          <p:cNvSpPr txBox="1"/>
          <p:nvPr/>
        </p:nvSpPr>
        <p:spPr>
          <a:xfrm>
            <a:off x="8902284" y="4475381"/>
            <a:ext cx="2942433" cy="1069305"/>
          </a:xfrm>
          <a:prstGeom prst="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kumimoji="1" 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POKA YOKE Drawing</a:t>
            </a:r>
            <a:endParaRPr kumimoji="1" lang="en-IN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C11E8CF-2DE4-4611-8AB5-4A359DAE574C}"/>
              </a:ext>
            </a:extLst>
          </p:cNvPr>
          <p:cNvCxnSpPr/>
          <p:nvPr/>
        </p:nvCxnSpPr>
        <p:spPr>
          <a:xfrm flipH="1">
            <a:off x="6015213" y="5050800"/>
            <a:ext cx="204613" cy="4575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CB74C6C4-25FE-4754-AE55-281FD83D8781}"/>
              </a:ext>
            </a:extLst>
          </p:cNvPr>
          <p:cNvSpPr/>
          <p:nvPr/>
        </p:nvSpPr>
        <p:spPr>
          <a:xfrm>
            <a:off x="3068876" y="4591558"/>
            <a:ext cx="2717810" cy="387648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New Metal Clamping. 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E42F5E3-34F9-4D9D-89DB-DCD78D1EC836}"/>
              </a:ext>
            </a:extLst>
          </p:cNvPr>
          <p:cNvSpPr/>
          <p:nvPr/>
        </p:nvSpPr>
        <p:spPr>
          <a:xfrm>
            <a:off x="3169473" y="1429758"/>
            <a:ext cx="2359408" cy="327760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2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Jaw Gripper Under</a:t>
            </a:r>
          </a:p>
          <a:p>
            <a:pPr algn="ctr"/>
            <a:r>
              <a:rPr kumimoji="1" lang="en-US" sz="12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process </a:t>
            </a:r>
            <a:endParaRPr kumimoji="1" lang="en-IN" sz="12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B930E726-044E-415B-9687-805096A24417}"/>
              </a:ext>
            </a:extLst>
          </p:cNvPr>
          <p:cNvSpPr/>
          <p:nvPr/>
        </p:nvSpPr>
        <p:spPr>
          <a:xfrm>
            <a:off x="195578" y="4556606"/>
            <a:ext cx="2448345" cy="45755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IN" sz="16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Brass clamping pad. 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0F4D8C1-06E0-488A-999F-74B36F4C2A2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128" y="1457845"/>
            <a:ext cx="2349580" cy="31155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03743EB-46C8-4B5F-9663-79398A987E9F}"/>
              </a:ext>
            </a:extLst>
          </p:cNvPr>
          <p:cNvSpPr txBox="1"/>
          <p:nvPr/>
        </p:nvSpPr>
        <p:spPr>
          <a:xfrm>
            <a:off x="5667380" y="5709207"/>
            <a:ext cx="6524620" cy="345822"/>
          </a:xfrm>
          <a:prstGeom prst="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Feasibility is under discussion with machine maker</a:t>
            </a:r>
            <a:endParaRPr kumimoji="1" 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8E1C745-44B5-474B-85DF-BC03E542092D}"/>
              </a:ext>
            </a:extLst>
          </p:cNvPr>
          <p:cNvSpPr/>
          <p:nvPr/>
        </p:nvSpPr>
        <p:spPr>
          <a:xfrm>
            <a:off x="134377" y="5029449"/>
            <a:ext cx="2728043" cy="76468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IN" sz="16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Life established: 1,00,000 pices. </a:t>
            </a:r>
          </a:p>
          <a:p>
            <a:pPr algn="ctr"/>
            <a:r>
              <a:rPr kumimoji="1" lang="en-IN" sz="16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Obs: 82,000  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B4060F7-8DBA-4CBA-899E-BB7574438610}"/>
              </a:ext>
            </a:extLst>
          </p:cNvPr>
          <p:cNvSpPr/>
          <p:nvPr/>
        </p:nvSpPr>
        <p:spPr>
          <a:xfrm>
            <a:off x="3085473" y="5183012"/>
            <a:ext cx="2728043" cy="61111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IN" sz="16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Life established: monitoring is started.  </a:t>
            </a:r>
          </a:p>
        </p:txBody>
      </p:sp>
    </p:spTree>
    <p:extLst>
      <p:ext uri="{BB962C8B-B14F-4D97-AF65-F5344CB8AC3E}">
        <p14:creationId xmlns:p14="http://schemas.microsoft.com/office/powerpoint/2010/main" val="120392122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_thema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bg1">
              <a:lumMod val="75000"/>
            </a:schemeClr>
          </a:solidFill>
        </a:ln>
      </a:spPr>
      <a:bodyPr lIns="36000" tIns="36000" rIns="36000" bIns="36000" rtlCol="0" anchor="ctr" anchorCtr="0"/>
      <a:lstStyle>
        <a:defPPr algn="ctr">
          <a:defRPr kumimoji="1" b="1" dirty="0" smtClean="0">
            <a:solidFill>
              <a:prstClr val="black"/>
            </a:solidFill>
            <a:latin typeface="Meiryo UI" panose="020B0604030504040204" pitchFamily="50" charset="-128"/>
            <a:ea typeface="Meiryo UI" panose="020B0604030504040204" pitchFamily="50" charset="-128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54000" tIns="54000" rIns="54000" bIns="54000" rtlCol="0" anchor="ctr" anchorCtr="0">
        <a:noAutofit/>
      </a:bodyPr>
      <a:lstStyle>
        <a:defPPr algn="ctr">
          <a:defRPr kumimoji="1" sz="2400" dirty="0" smtClean="0">
            <a:latin typeface="Meiryo UI" panose="020B0604030504040204" pitchFamily="50" charset="-128"/>
            <a:ea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A74B75E7-CDF7-4386-93F8-C1E1BF90F6A7}" vid="{4C928F9F-EC7D-44AB-90B2-C25D0DE366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6235</TotalTime>
  <Words>2521</Words>
  <Application>Microsoft Office PowerPoint</Application>
  <PresentationFormat>Widescreen</PresentationFormat>
  <Paragraphs>836</Paragraphs>
  <Slides>22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Meiryo</vt:lpstr>
      <vt:lpstr>Meiryo UI</vt:lpstr>
      <vt:lpstr>ＭＳ Ｐゴシック</vt:lpstr>
      <vt:lpstr>Yu Gothic UI</vt:lpstr>
      <vt:lpstr>Arial</vt:lpstr>
      <vt:lpstr>Arial Black</vt:lpstr>
      <vt:lpstr>Arial Unicode MS</vt:lpstr>
      <vt:lpstr>Calibri</vt:lpstr>
      <vt:lpstr>Tahoma</vt:lpstr>
      <vt:lpstr>Times New Roman</vt:lpstr>
      <vt:lpstr>Wingdings</vt:lpstr>
      <vt:lpstr>Default_thema</vt:lpstr>
      <vt:lpstr>Worksheet</vt:lpstr>
      <vt:lpstr>Acrobat Document</vt:lpstr>
      <vt:lpstr>PowerPoint Presentation</vt:lpstr>
      <vt:lpstr>REPORT INDEX</vt:lpstr>
      <vt:lpstr>OVERVIEW &amp; BACKGROUND</vt:lpstr>
      <vt:lpstr>OBSERVATION &amp; PROCESS FLOW</vt:lpstr>
      <vt:lpstr>CAM SHAFT K0P LOT TRACEABILITY - REAMER OPERATION MISSED</vt:lpstr>
      <vt:lpstr>OCCURANCE ANALYSIS </vt:lpstr>
      <vt:lpstr>IDENTIFY OCCURRENCE ROOT CAUSE </vt:lpstr>
      <vt:lpstr>OCCURRENCE &amp; OUTFLOW MECHANISM</vt:lpstr>
      <vt:lpstr>OCCURRENCE COUNTERMEASURE-PROCESS </vt:lpstr>
      <vt:lpstr>PowerPoint Presentation</vt:lpstr>
      <vt:lpstr>PowerPoint Presentation</vt:lpstr>
      <vt:lpstr>ANALYSIS-4M OUTFLOW</vt:lpstr>
      <vt:lpstr>IDENTIFY OUTFLOW  ROOT CAUSE </vt:lpstr>
      <vt:lpstr>OUTFLOW MECHANISM</vt:lpstr>
      <vt:lpstr>OUTFLOW ACTION</vt:lpstr>
      <vt:lpstr>OUTFLOW COUNTERMEASURE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Anoop K</dc:creator>
  <cp:lastModifiedBy>Ujjal Mishra</cp:lastModifiedBy>
  <cp:revision>255</cp:revision>
  <cp:lastPrinted>2021-12-14T13:17:24Z</cp:lastPrinted>
  <dcterms:created xsi:type="dcterms:W3CDTF">2021-09-01T05:03:06Z</dcterms:created>
  <dcterms:modified xsi:type="dcterms:W3CDTF">2022-01-22T10:58:31Z</dcterms:modified>
</cp:coreProperties>
</file>